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62" r:id="rId9"/>
    <p:sldId id="263" r:id="rId10"/>
    <p:sldId id="264" r:id="rId11"/>
    <p:sldId id="268" r:id="rId12"/>
    <p:sldId id="266" r:id="rId13"/>
    <p:sldId id="267" r:id="rId14"/>
    <p:sldId id="265" r:id="rId15"/>
    <p:sldId id="269" r:id="rId16"/>
    <p:sldId id="270" r:id="rId17"/>
    <p:sldId id="271" r:id="rId18"/>
    <p:sldId id="272" r:id="rId19"/>
    <p:sldId id="279" r:id="rId20"/>
    <p:sldId id="281" r:id="rId21"/>
    <p:sldId id="280" r:id="rId22"/>
    <p:sldId id="283" r:id="rId23"/>
    <p:sldId id="282" r:id="rId24"/>
    <p:sldId id="284" r:id="rId25"/>
    <p:sldId id="273" r:id="rId26"/>
    <p:sldId id="274" r:id="rId27"/>
    <p:sldId id="275" r:id="rId28"/>
    <p:sldId id="276" r:id="rId29"/>
    <p:sldId id="277"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293"/>
    <a:srgbClr val="FFE2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111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59ACA-A47D-4698-B943-02E82E3DB522}"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59ACA-A47D-4698-B943-02E82E3DB522}"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59ACA-A47D-4698-B943-02E82E3DB522}"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59ACA-A47D-4698-B943-02E82E3DB522}"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59ACA-A47D-4698-B943-02E82E3DB522}"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59ACA-A47D-4698-B943-02E82E3DB522}"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59ACA-A47D-4698-B943-02E82E3DB522}"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59ACA-A47D-4698-B943-02E82E3DB522}"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9ACA-A47D-4698-B943-02E82E3DB522}" type="datetimeFigureOut">
              <a:rPr lang="en-US" smtClean="0"/>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59ACA-A47D-4698-B943-02E82E3DB522}"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59ACA-A47D-4698-B943-02E82E3DB522}"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D17EE-C768-4D97-8D01-C3F6B166C3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2C5"/>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59ACA-A47D-4698-B943-02E82E3DB522}" type="datetimeFigureOut">
              <a:rPr lang="en-US" smtClean="0"/>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D17EE-C768-4D97-8D01-C3F6B166C3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0.jpeg"/><Relationship Id="rId5" Type="http://schemas.openxmlformats.org/officeDocument/2006/relationships/image" Target="../media/image26.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206240" cy="7571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Lab 8: Energy</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58778" y="816799"/>
            <a:ext cx="4894221" cy="5318379"/>
          </a:xfrm>
          <a:prstGeom prst="rect">
            <a:avLst/>
          </a:prstGeom>
          <a:noFill/>
        </p:spPr>
        <p:txBody>
          <a:bodyPr wrap="square" lIns="0" tIns="0" rIns="0" bIns="0" rtlCol="0">
            <a:spAutoFit/>
          </a:bodyPr>
          <a:lstStyle/>
          <a:p>
            <a:pPr>
              <a:lnSpc>
                <a:spcPct val="90000"/>
              </a:lnSpc>
            </a:pPr>
            <a:r>
              <a:rPr lang="en-US" sz="2400" b="1" dirty="0">
                <a:solidFill>
                  <a:prstClr val="black"/>
                </a:solidFill>
              </a:rPr>
              <a:t>Fossil Fuel:</a:t>
            </a:r>
            <a:r>
              <a:rPr lang="en-US" sz="2400" dirty="0">
                <a:solidFill>
                  <a:prstClr val="black"/>
                </a:solidFill>
              </a:rPr>
              <a:t>   The vast amount of energy we use today comes from sunshine that hit the Earth millions of years ago.   Algae used sunshine to synthesize sugars and chains of sugars (starch &amp; cellulose).   After dying, bacteria stripped away oxygen, nitrogen, and phosphorus atoms.  This left a gelatinous mass of carbon and hydrogen (hydrocarbons).   After being buried under a mile or two of sediment, it formed petroleum (a fossil fuel).    Ancient forests did the same thing; however, after they died and got buried, they turned into coal (another fossil fuel).</a:t>
            </a:r>
          </a:p>
        </p:txBody>
      </p:sp>
      <p:pic>
        <p:nvPicPr>
          <p:cNvPr id="7" name="Picture 2" descr="http://dl106.k12.sd.us/Dans%20Pics/setting%20sun%20Jungle.jpg"/>
          <p:cNvPicPr>
            <a:picLocks noChangeAspect="1" noChangeArrowheads="1"/>
          </p:cNvPicPr>
          <p:nvPr/>
        </p:nvPicPr>
        <p:blipFill>
          <a:blip r:embed="rId2" cstate="print">
            <a:lum bright="6000"/>
          </a:blip>
          <a:srcRect l="2267" b="6534"/>
          <a:stretch>
            <a:fillRect/>
          </a:stretch>
        </p:blipFill>
        <p:spPr bwMode="auto">
          <a:xfrm>
            <a:off x="5000705" y="609600"/>
            <a:ext cx="4114800" cy="2951362"/>
          </a:xfrm>
          <a:prstGeom prst="rect">
            <a:avLst/>
          </a:prstGeom>
          <a:noFill/>
        </p:spPr>
      </p:pic>
      <p:pic>
        <p:nvPicPr>
          <p:cNvPr id="10" name="Picture 2" descr="http://www.chemistryland.com/CHM107/Energy/microfossils.jpg"/>
          <p:cNvPicPr>
            <a:picLocks noChangeAspect="1" noChangeArrowheads="1"/>
          </p:cNvPicPr>
          <p:nvPr/>
        </p:nvPicPr>
        <p:blipFill>
          <a:blip r:embed="rId3" cstate="print"/>
          <a:srcRect/>
          <a:stretch>
            <a:fillRect/>
          </a:stretch>
        </p:blipFill>
        <p:spPr bwMode="auto">
          <a:xfrm>
            <a:off x="4990835" y="3633655"/>
            <a:ext cx="4046633" cy="2892913"/>
          </a:xfrm>
          <a:prstGeom prst="rect">
            <a:avLst/>
          </a:prstGeom>
          <a:noFill/>
        </p:spPr>
      </p:pic>
      <p:sp>
        <p:nvSpPr>
          <p:cNvPr id="9" name="Rectangle 8"/>
          <p:cNvSpPr/>
          <p:nvPr/>
        </p:nvSpPr>
        <p:spPr>
          <a:xfrm>
            <a:off x="6041472" y="4564820"/>
            <a:ext cx="1756516" cy="59708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4000" b="1" dirty="0" smtClean="0">
                <a:ln w="11430">
                  <a:solidFill>
                    <a:sysClr val="windowText" lastClr="000000"/>
                  </a:solidFill>
                </a:ln>
                <a:solidFill>
                  <a:srgbClr val="00B050"/>
                </a:solidFill>
                <a:effectLst>
                  <a:outerShdw blurRad="76200" dist="50800" dir="5400000" algn="tl" rotWithShape="0">
                    <a:srgbClr val="000000">
                      <a:alpha val="65000"/>
                    </a:srgbClr>
                  </a:outerShdw>
                </a:effectLst>
              </a:rPr>
              <a:t>Algae</a:t>
            </a:r>
            <a:endParaRPr lang="en-US" sz="4000" b="1" dirty="0">
              <a:ln w="11430">
                <a:solidFill>
                  <a:sysClr val="windowText" lastClr="000000"/>
                </a:solidFill>
              </a:ln>
              <a:solidFill>
                <a:srgbClr val="00B050"/>
              </a:solidFill>
              <a:effectLst>
                <a:outerShdw blurRad="76200" dist="50800" dir="5400000" algn="tl" rotWithShape="0">
                  <a:srgbClr val="000000">
                    <a:alpha val="65000"/>
                  </a:srgbClr>
                </a:outerShdw>
              </a:effectLst>
            </a:endParaRPr>
          </a:p>
        </p:txBody>
      </p:sp>
      <p:sp>
        <p:nvSpPr>
          <p:cNvPr id="5" name="Rectangle 4"/>
          <p:cNvSpPr/>
          <p:nvPr/>
        </p:nvSpPr>
        <p:spPr>
          <a:xfrm>
            <a:off x="4079680" y="139820"/>
            <a:ext cx="5046564" cy="59708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80000"/>
              </a:lnSpc>
            </a:pPr>
            <a:r>
              <a:rPr lang="en-US" sz="4000" b="1" dirty="0">
                <a:ln w="11430"/>
                <a:solidFill>
                  <a:srgbClr val="03D1ED"/>
                </a:solidFill>
                <a:effectLst>
                  <a:outerShdw blurRad="76200" dist="50800" dir="5400000" algn="tl" rotWithShape="0">
                    <a:srgbClr val="000000">
                      <a:alpha val="65000"/>
                    </a:srgbClr>
                  </a:outerShdw>
                </a:effectLst>
              </a:rPr>
              <a:t>Sources of </a:t>
            </a:r>
            <a:r>
              <a:rPr lang="en-US" sz="4000" b="1" dirty="0" smtClean="0">
                <a:ln w="11430"/>
                <a:solidFill>
                  <a:srgbClr val="03D1ED"/>
                </a:solidFill>
                <a:effectLst>
                  <a:outerShdw blurRad="76200" dist="50800" dir="5400000" algn="tl" rotWithShape="0">
                    <a:srgbClr val="000000">
                      <a:alpha val="65000"/>
                    </a:srgbClr>
                  </a:outerShdw>
                </a:effectLst>
              </a:rPr>
              <a:t>Energy</a:t>
            </a:r>
            <a:endParaRPr lang="en-US" sz="4000" b="1" dirty="0">
              <a:ln w="11430"/>
              <a:solidFill>
                <a:srgbClr val="03D1ED"/>
              </a:soli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735" y="89650"/>
            <a:ext cx="6374935" cy="6647974"/>
          </a:xfrm>
          <a:prstGeom prst="rect">
            <a:avLst/>
          </a:prstGeom>
          <a:noFill/>
        </p:spPr>
        <p:txBody>
          <a:bodyPr wrap="square" lIns="0" tIns="0" rIns="0" bIns="0" rtlCol="0">
            <a:spAutoFit/>
          </a:bodyPr>
          <a:lstStyle/>
          <a:p>
            <a:pPr>
              <a:lnSpc>
                <a:spcPct val="90000"/>
              </a:lnSpc>
            </a:pPr>
            <a:r>
              <a:rPr lang="en-US" sz="2400" b="1" dirty="0">
                <a:solidFill>
                  <a:prstClr val="black"/>
                </a:solidFill>
              </a:rPr>
              <a:t>Blender’s Waste Hea</a:t>
            </a:r>
            <a:r>
              <a:rPr lang="en-US" sz="2400" dirty="0">
                <a:solidFill>
                  <a:prstClr val="black"/>
                </a:solidFill>
              </a:rPr>
              <a:t>t:  </a:t>
            </a:r>
            <a:r>
              <a:rPr lang="en-US" sz="2400" spc="-20" dirty="0">
                <a:solidFill>
                  <a:prstClr val="black"/>
                </a:solidFill>
              </a:rPr>
              <a:t> A blender is a good example of energy getting converted to unwanted heat.    We want electricity to simply blend the food and that’s all.   Unfortunately, the powerful motors in blenders need a lot of electrical current to flow though coils of wires to make a strong electromagnet that pull and push on other magnets to spin the motor.  Electrons passing through the wires bump into stationary copper atoms </a:t>
            </a:r>
            <a:r>
              <a:rPr lang="en-US" sz="2400" b="1" spc="-20" dirty="0">
                <a:solidFill>
                  <a:prstClr val="black"/>
                </a:solidFill>
              </a:rPr>
              <a:t>(electrical resistance)</a:t>
            </a:r>
            <a:r>
              <a:rPr lang="en-US" sz="2400" spc="-20" dirty="0">
                <a:solidFill>
                  <a:prstClr val="black"/>
                </a:solidFill>
              </a:rPr>
              <a:t>.  That causes the copper atoms to vibrate which results in </a:t>
            </a:r>
            <a:r>
              <a:rPr lang="en-US" sz="2400" b="1" spc="-20" dirty="0">
                <a:solidFill>
                  <a:prstClr val="black"/>
                </a:solidFill>
              </a:rPr>
              <a:t>heat</a:t>
            </a:r>
            <a:r>
              <a:rPr lang="en-US" sz="2400" spc="-20" dirty="0">
                <a:solidFill>
                  <a:prstClr val="black"/>
                </a:solidFill>
              </a:rPr>
              <a:t>.   To keep the blender from overheating, a fan is used to blow away this heat.   The spinning blades that blend the food also encounters </a:t>
            </a:r>
            <a:r>
              <a:rPr lang="en-US" sz="2400" b="1" spc="-20" dirty="0">
                <a:solidFill>
                  <a:prstClr val="black"/>
                </a:solidFill>
              </a:rPr>
              <a:t>friction</a:t>
            </a:r>
            <a:r>
              <a:rPr lang="en-US" sz="2400" spc="-20" dirty="0">
                <a:solidFill>
                  <a:prstClr val="black"/>
                </a:solidFill>
              </a:rPr>
              <a:t> with the food and that warms up the food.  About 95% of the electrical energy that goes into the blender is turned into </a:t>
            </a:r>
            <a:r>
              <a:rPr lang="en-US" sz="2400" b="1" spc="-20" dirty="0">
                <a:solidFill>
                  <a:prstClr val="black"/>
                </a:solidFill>
              </a:rPr>
              <a:t>heat</a:t>
            </a:r>
            <a:r>
              <a:rPr lang="en-US" sz="2400" spc="-20" dirty="0">
                <a:solidFill>
                  <a:prstClr val="black"/>
                </a:solidFill>
              </a:rPr>
              <a:t> (Waste Heat).  Only about 5% is used to blend the food.    If the copper wire was replaced with superconducting wire there would be no heating of the wire and the blenders could use a much smaller electric motor.</a:t>
            </a:r>
          </a:p>
        </p:txBody>
      </p:sp>
      <p:pic>
        <p:nvPicPr>
          <p:cNvPr id="3" name="Picture 10" descr="http://www.kitchenaid.com/digitalassets/KSB1575ER/Standalone_1175X1290.jpg"/>
          <p:cNvPicPr>
            <a:picLocks noChangeAspect="1" noChangeArrowheads="1"/>
          </p:cNvPicPr>
          <p:nvPr/>
        </p:nvPicPr>
        <p:blipFill>
          <a:blip r:embed="rId2" cstate="print">
            <a:lum bright="10000" contrast="10000"/>
          </a:blip>
          <a:srcRect/>
          <a:stretch>
            <a:fillRect/>
          </a:stretch>
        </p:blipFill>
        <p:spPr bwMode="auto">
          <a:xfrm>
            <a:off x="6887948" y="262514"/>
            <a:ext cx="2256052" cy="43807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3dvision-blog.com/wp-content/uploads/2012/02/samsung-crt-monitor.jpg"/>
          <p:cNvPicPr>
            <a:picLocks noChangeAspect="1" noChangeArrowheads="1"/>
          </p:cNvPicPr>
          <p:nvPr/>
        </p:nvPicPr>
        <p:blipFill>
          <a:blip r:embed="rId2" cstate="print"/>
          <a:srcRect/>
          <a:stretch>
            <a:fillRect/>
          </a:stretch>
        </p:blipFill>
        <p:spPr bwMode="auto">
          <a:xfrm>
            <a:off x="-1" y="-1"/>
            <a:ext cx="3980329" cy="3615093"/>
          </a:xfrm>
          <a:prstGeom prst="rect">
            <a:avLst/>
          </a:prstGeom>
          <a:noFill/>
        </p:spPr>
      </p:pic>
      <p:pic>
        <p:nvPicPr>
          <p:cNvPr id="26628" name="Picture 4" descr="http://thecoolgadgets.com/wp-content/uploads/2009/07/Samsung_SyncMaster_XL2370-girl.jpg"/>
          <p:cNvPicPr>
            <a:picLocks noChangeAspect="1" noChangeArrowheads="1"/>
          </p:cNvPicPr>
          <p:nvPr/>
        </p:nvPicPr>
        <p:blipFill>
          <a:blip r:embed="rId3" cstate="print"/>
          <a:srcRect/>
          <a:stretch>
            <a:fillRect/>
          </a:stretch>
        </p:blipFill>
        <p:spPr bwMode="auto">
          <a:xfrm>
            <a:off x="4360880" y="-454773"/>
            <a:ext cx="4783119" cy="3834467"/>
          </a:xfrm>
          <a:prstGeom prst="rect">
            <a:avLst/>
          </a:prstGeom>
          <a:noFill/>
        </p:spPr>
      </p:pic>
      <p:sp>
        <p:nvSpPr>
          <p:cNvPr id="4" name="Rectangle 3"/>
          <p:cNvSpPr/>
          <p:nvPr/>
        </p:nvSpPr>
        <p:spPr>
          <a:xfrm>
            <a:off x="4652442" y="0"/>
            <a:ext cx="2636106"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28 watts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Rectangle 4"/>
          <p:cNvSpPr/>
          <p:nvPr/>
        </p:nvSpPr>
        <p:spPr>
          <a:xfrm>
            <a:off x="353148" y="1667436"/>
            <a:ext cx="2987164"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160 watts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TextBox 5"/>
          <p:cNvSpPr txBox="1"/>
          <p:nvPr/>
        </p:nvSpPr>
        <p:spPr>
          <a:xfrm>
            <a:off x="161364" y="3819882"/>
            <a:ext cx="8597153" cy="2326791"/>
          </a:xfrm>
          <a:prstGeom prst="rect">
            <a:avLst/>
          </a:prstGeom>
          <a:noFill/>
        </p:spPr>
        <p:txBody>
          <a:bodyPr wrap="square" lIns="0" tIns="0" rIns="0" bIns="0" rtlCol="0">
            <a:spAutoFit/>
          </a:bodyPr>
          <a:lstStyle/>
          <a:p>
            <a:pPr>
              <a:lnSpc>
                <a:spcPct val="90000"/>
              </a:lnSpc>
            </a:pPr>
            <a:r>
              <a:rPr lang="en-US" sz="2400" b="1" dirty="0">
                <a:solidFill>
                  <a:prstClr val="black"/>
                </a:solidFill>
              </a:rPr>
              <a:t>Solution to Waste Heat</a:t>
            </a:r>
            <a:r>
              <a:rPr lang="en-US" sz="2400" dirty="0">
                <a:solidFill>
                  <a:prstClr val="black"/>
                </a:solidFill>
              </a:rPr>
              <a:t>:   The best way to avoid spending money and energy resources on items that turn much of it into waste heat is to use items that are much more efficient.    That’s because in places like Arizona where it’s usually hot, inefficiency </a:t>
            </a:r>
            <a:r>
              <a:rPr lang="en-US" sz="2400" b="1" dirty="0">
                <a:solidFill>
                  <a:prstClr val="black"/>
                </a:solidFill>
              </a:rPr>
              <a:t>costs double</a:t>
            </a:r>
            <a:r>
              <a:rPr lang="en-US" sz="2400" dirty="0">
                <a:solidFill>
                  <a:prstClr val="black"/>
                </a:solidFill>
              </a:rPr>
              <a:t>.  </a:t>
            </a:r>
            <a:r>
              <a:rPr lang="en-US" sz="2400" dirty="0">
                <a:solidFill>
                  <a:prstClr val="black"/>
                </a:solidFill>
              </a:rPr>
              <a:t>First there’s the </a:t>
            </a:r>
            <a:r>
              <a:rPr lang="en-US" sz="2400" b="1" dirty="0">
                <a:solidFill>
                  <a:prstClr val="black"/>
                </a:solidFill>
              </a:rPr>
              <a:t>cost to operate</a:t>
            </a:r>
            <a:r>
              <a:rPr lang="en-US" sz="2400" dirty="0">
                <a:solidFill>
                  <a:prstClr val="black"/>
                </a:solidFill>
              </a:rPr>
              <a:t> the item and then there’s the</a:t>
            </a:r>
            <a:r>
              <a:rPr lang="en-US" sz="2400" b="1" dirty="0">
                <a:solidFill>
                  <a:prstClr val="black"/>
                </a:solidFill>
              </a:rPr>
              <a:t> cost to cool down</a:t>
            </a:r>
            <a:r>
              <a:rPr lang="en-US" sz="2400" dirty="0">
                <a:solidFill>
                  <a:prstClr val="black"/>
                </a:solidFill>
              </a:rPr>
              <a:t> the home, house, or business due to the waste heat the item released</a:t>
            </a:r>
            <a:r>
              <a:rPr lang="en-US" sz="2400" dirty="0" smtClean="0">
                <a:solidFill>
                  <a:prstClr val="black"/>
                </a:solidFill>
              </a:rPr>
              <a:t>.</a:t>
            </a:r>
            <a:endParaRPr lang="en-US" sz="2400" dirty="0">
              <a:solidFill>
                <a:prstClr val="blac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avia.co.uk/wp-content/uploads/2014/10/MEDAVIA_ENGINE_COOKING_02.jpg"/>
          <p:cNvPicPr>
            <a:picLocks noChangeAspect="1" noChangeArrowheads="1"/>
          </p:cNvPicPr>
          <p:nvPr/>
        </p:nvPicPr>
        <p:blipFill>
          <a:blip r:embed="rId2" cstate="print"/>
          <a:srcRect/>
          <a:stretch>
            <a:fillRect/>
          </a:stretch>
        </p:blipFill>
        <p:spPr bwMode="auto">
          <a:xfrm>
            <a:off x="639668" y="2078971"/>
            <a:ext cx="7894870" cy="477902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holykaw.alltop.com/wp-content/uploads/2011/02/22018822-media_httpfarm2static_aloIb.jpg"/>
          <p:cNvPicPr>
            <a:picLocks noChangeAspect="1" noChangeArrowheads="1"/>
          </p:cNvPicPr>
          <p:nvPr/>
        </p:nvPicPr>
        <p:blipFill>
          <a:blip r:embed="rId2" cstate="print"/>
          <a:srcRect/>
          <a:stretch>
            <a:fillRect/>
          </a:stretch>
        </p:blipFill>
        <p:spPr bwMode="auto">
          <a:xfrm>
            <a:off x="0" y="251012"/>
            <a:ext cx="4286250" cy="2857500"/>
          </a:xfrm>
          <a:prstGeom prst="rect">
            <a:avLst/>
          </a:prstGeom>
          <a:noFill/>
        </p:spPr>
      </p:pic>
      <p:pic>
        <p:nvPicPr>
          <p:cNvPr id="27652" name="Picture 4" descr="http://finedininglovers.cdn.crosscast-system.com/BlogPost/l_3733_car-cooked-cookies.png"/>
          <p:cNvPicPr>
            <a:picLocks noChangeAspect="1" noChangeArrowheads="1"/>
          </p:cNvPicPr>
          <p:nvPr/>
        </p:nvPicPr>
        <p:blipFill>
          <a:blip r:embed="rId3" cstate="print"/>
          <a:srcRect l="19209" r="12169"/>
          <a:stretch>
            <a:fillRect/>
          </a:stretch>
        </p:blipFill>
        <p:spPr bwMode="auto">
          <a:xfrm>
            <a:off x="4428564" y="0"/>
            <a:ext cx="4536142" cy="3648076"/>
          </a:xfrm>
          <a:prstGeom prst="rect">
            <a:avLst/>
          </a:prstGeom>
          <a:noFill/>
        </p:spPr>
      </p:pic>
      <p:pic>
        <p:nvPicPr>
          <p:cNvPr id="27654" name="Picture 6" descr="http://d1tl7eew7xldwu.cloudfront.net/wp-content/uploads/2015/11/BIG-CAR-COOKING.jpg"/>
          <p:cNvPicPr>
            <a:picLocks noChangeAspect="1" noChangeArrowheads="1"/>
          </p:cNvPicPr>
          <p:nvPr/>
        </p:nvPicPr>
        <p:blipFill>
          <a:blip r:embed="rId4" cstate="print"/>
          <a:srcRect/>
          <a:stretch>
            <a:fillRect/>
          </a:stretch>
        </p:blipFill>
        <p:spPr bwMode="auto">
          <a:xfrm>
            <a:off x="0" y="3619499"/>
            <a:ext cx="5895975" cy="32385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2" descr="Inside Rankine Technology"/>
          <p:cNvPicPr>
            <a:picLocks noChangeAspect="1" noChangeArrowheads="1"/>
          </p:cNvPicPr>
          <p:nvPr/>
        </p:nvPicPr>
        <p:blipFill>
          <a:blip r:embed="rId2" cstate="print">
            <a:lum contrast="20000"/>
          </a:blip>
          <a:srcRect l="9497" t="7157" r="8751" b="10013"/>
          <a:stretch>
            <a:fillRect/>
          </a:stretch>
        </p:blipFill>
        <p:spPr bwMode="auto">
          <a:xfrm rot="5939377">
            <a:off x="4583047" y="1770703"/>
            <a:ext cx="6036877" cy="3126233"/>
          </a:xfrm>
          <a:prstGeom prst="rect">
            <a:avLst/>
          </a:prstGeom>
          <a:noFill/>
        </p:spPr>
      </p:pic>
      <p:sp>
        <p:nvSpPr>
          <p:cNvPr id="3" name="TextBox 2"/>
          <p:cNvSpPr txBox="1"/>
          <p:nvPr/>
        </p:nvSpPr>
        <p:spPr>
          <a:xfrm>
            <a:off x="412383" y="780849"/>
            <a:ext cx="5504323" cy="2714589"/>
          </a:xfrm>
          <a:prstGeom prst="rect">
            <a:avLst/>
          </a:prstGeom>
          <a:noFill/>
        </p:spPr>
        <p:txBody>
          <a:bodyPr wrap="square" lIns="0" tIns="0" rIns="0" bIns="0" rtlCol="0">
            <a:spAutoFit/>
          </a:bodyPr>
          <a:lstStyle/>
          <a:p>
            <a:pPr>
              <a:lnSpc>
                <a:spcPct val="90000"/>
              </a:lnSpc>
            </a:pPr>
            <a:r>
              <a:rPr lang="en-US" sz="2800" dirty="0" smtClean="0">
                <a:solidFill>
                  <a:prstClr val="black"/>
                </a:solidFill>
              </a:rPr>
              <a:t>Some </a:t>
            </a:r>
            <a:r>
              <a:rPr lang="en-US" sz="2800" dirty="0">
                <a:solidFill>
                  <a:prstClr val="black"/>
                </a:solidFill>
              </a:rPr>
              <a:t>car companies have tried to capture the heat in the exhaust and use it to generate electricity.  </a:t>
            </a:r>
            <a:r>
              <a:rPr lang="en-US" sz="2800" dirty="0">
                <a:solidFill>
                  <a:prstClr val="black"/>
                </a:solidFill>
              </a:rPr>
              <a:t>For example, in the diagram, exhaust heat evaporates a liquid that pushes on the pistons that turn a crankshaft (like a miniature engine).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original.jpg"/>
          <p:cNvPicPr>
            <a:picLocks noChangeAspect="1"/>
          </p:cNvPicPr>
          <p:nvPr/>
        </p:nvPicPr>
        <p:blipFill>
          <a:blip r:embed="rId2" cstate="print"/>
          <a:srcRect/>
          <a:stretch>
            <a:fillRect/>
          </a:stretch>
        </p:blipFill>
        <p:spPr>
          <a:xfrm>
            <a:off x="194843" y="1267994"/>
            <a:ext cx="1033507" cy="2063573"/>
          </a:xfrm>
          <a:prstGeom prst="rect">
            <a:avLst/>
          </a:prstGeom>
          <a:effectLst>
            <a:softEdge rad="63500"/>
          </a:effectLst>
        </p:spPr>
      </p:pic>
      <p:pic>
        <p:nvPicPr>
          <p:cNvPr id="3" name="Picture 2" descr="Halogen.jpg"/>
          <p:cNvPicPr>
            <a:picLocks noChangeAspect="1"/>
          </p:cNvPicPr>
          <p:nvPr/>
        </p:nvPicPr>
        <p:blipFill>
          <a:blip r:embed="rId3" cstate="print"/>
          <a:stretch>
            <a:fillRect/>
          </a:stretch>
        </p:blipFill>
        <p:spPr>
          <a:xfrm>
            <a:off x="1534353" y="2277590"/>
            <a:ext cx="727154" cy="723923"/>
          </a:xfrm>
          <a:prstGeom prst="rect">
            <a:avLst/>
          </a:prstGeom>
          <a:effectLst>
            <a:reflection blurRad="6350" stA="52000" endA="300" endPos="35000" dir="5400000" sy="-100000" algn="bl" rotWithShape="0"/>
          </a:effectLst>
        </p:spPr>
      </p:pic>
      <p:pic>
        <p:nvPicPr>
          <p:cNvPr id="4" name="Picture 3" descr="original.jpg"/>
          <p:cNvPicPr>
            <a:picLocks noChangeAspect="1"/>
          </p:cNvPicPr>
          <p:nvPr/>
        </p:nvPicPr>
        <p:blipFill>
          <a:blip r:embed="rId4" cstate="print"/>
          <a:srcRect/>
          <a:stretch>
            <a:fillRect/>
          </a:stretch>
        </p:blipFill>
        <p:spPr>
          <a:xfrm>
            <a:off x="2568341" y="1193398"/>
            <a:ext cx="899755" cy="2275621"/>
          </a:xfrm>
          <a:prstGeom prst="rect">
            <a:avLst/>
          </a:prstGeom>
          <a:effectLst>
            <a:softEdge rad="63500"/>
          </a:effectLst>
        </p:spPr>
      </p:pic>
      <p:pic>
        <p:nvPicPr>
          <p:cNvPr id="5" name="Picture 12" descr="http://assets2.ignimgs.com/2015/03/10/1280-tron-legacyjpg-52a81e_1280w.jpg"/>
          <p:cNvPicPr>
            <a:picLocks noChangeAspect="1" noChangeArrowheads="1"/>
          </p:cNvPicPr>
          <p:nvPr/>
        </p:nvPicPr>
        <p:blipFill>
          <a:blip r:embed="rId5" cstate="print"/>
          <a:srcRect/>
          <a:stretch>
            <a:fillRect/>
          </a:stretch>
        </p:blipFill>
        <p:spPr bwMode="auto">
          <a:xfrm>
            <a:off x="5066167" y="995090"/>
            <a:ext cx="4105341" cy="2309255"/>
          </a:xfrm>
          <a:prstGeom prst="rect">
            <a:avLst/>
          </a:prstGeom>
          <a:noFill/>
        </p:spPr>
      </p:pic>
      <p:pic>
        <p:nvPicPr>
          <p:cNvPr id="6" name="Picture 5" descr="original.jpg"/>
          <p:cNvPicPr>
            <a:picLocks noChangeAspect="1"/>
          </p:cNvPicPr>
          <p:nvPr/>
        </p:nvPicPr>
        <p:blipFill>
          <a:blip r:embed="rId6" cstate="print"/>
          <a:srcRect/>
          <a:stretch>
            <a:fillRect/>
          </a:stretch>
        </p:blipFill>
        <p:spPr>
          <a:xfrm>
            <a:off x="3864381" y="1133166"/>
            <a:ext cx="1050855" cy="2041527"/>
          </a:xfrm>
          <a:prstGeom prst="rect">
            <a:avLst/>
          </a:prstGeom>
          <a:effectLst>
            <a:softEdge rad="63500"/>
          </a:effectLst>
        </p:spPr>
      </p:pic>
      <p:sp>
        <p:nvSpPr>
          <p:cNvPr id="7" name="TextBox 6"/>
          <p:cNvSpPr txBox="1"/>
          <p:nvPr/>
        </p:nvSpPr>
        <p:spPr>
          <a:xfrm>
            <a:off x="117440" y="3292931"/>
            <a:ext cx="8913105" cy="249299"/>
          </a:xfrm>
          <a:prstGeom prst="rect">
            <a:avLst/>
          </a:prstGeom>
          <a:noFill/>
        </p:spPr>
        <p:txBody>
          <a:bodyPr wrap="square" lIns="0" tIns="0" rIns="0" bIns="0" rtlCol="0">
            <a:spAutoFit/>
          </a:bodyPr>
          <a:lstStyle/>
          <a:p>
            <a:pPr>
              <a:lnSpc>
                <a:spcPct val="90000"/>
              </a:lnSpc>
            </a:pPr>
            <a:r>
              <a:rPr lang="en-US" spc="-20" dirty="0">
                <a:solidFill>
                  <a:prstClr val="black"/>
                </a:solidFill>
              </a:rPr>
              <a:t>Incandescent   </a:t>
            </a:r>
            <a:r>
              <a:rPr lang="en-US" spc="-20" dirty="0" smtClean="0">
                <a:solidFill>
                  <a:prstClr val="black"/>
                </a:solidFill>
              </a:rPr>
              <a:t>Halogen       Fluorescent           </a:t>
            </a:r>
            <a:r>
              <a:rPr lang="en-US" spc="-20" dirty="0">
                <a:solidFill>
                  <a:prstClr val="black"/>
                </a:solidFill>
              </a:rPr>
              <a:t>LED                                Electroluminescence</a:t>
            </a:r>
          </a:p>
        </p:txBody>
      </p:sp>
      <p:sp>
        <p:nvSpPr>
          <p:cNvPr id="8" name="Rectangle 7"/>
          <p:cNvSpPr/>
          <p:nvPr/>
        </p:nvSpPr>
        <p:spPr>
          <a:xfrm>
            <a:off x="102668" y="2520134"/>
            <a:ext cx="225646" cy="268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Rectangle 9"/>
          <p:cNvSpPr/>
          <p:nvPr/>
        </p:nvSpPr>
        <p:spPr>
          <a:xfrm>
            <a:off x="1196959" y="271896"/>
            <a:ext cx="6750083" cy="59708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4000" b="1" spc="50" dirty="0">
                <a:ln w="11430"/>
                <a:solidFill>
                  <a:srgbClr val="03D1ED"/>
                </a:solidFill>
                <a:effectLst>
                  <a:outerShdw blurRad="76200" dist="50800" dir="5400000" algn="tl" rotWithShape="0">
                    <a:srgbClr val="000000">
                      <a:alpha val="65000"/>
                    </a:srgbClr>
                  </a:outerShdw>
                </a:effectLst>
              </a:rPr>
              <a:t>Energy efficiency of lighting</a:t>
            </a:r>
            <a:endParaRPr lang="en-US" sz="4000" b="1" spc="50" dirty="0">
              <a:ln w="11430"/>
              <a:solidFill>
                <a:srgbClr val="03D1ED"/>
              </a:soli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4" descr="https://upload.wikimedia.org/wikipedia/commons/3/35/Electric_bulb_filament.jpg"/>
          <p:cNvPicPr>
            <a:picLocks noChangeAspect="1" noChangeArrowheads="1"/>
          </p:cNvPicPr>
          <p:nvPr/>
        </p:nvPicPr>
        <p:blipFill>
          <a:blip r:embed="rId2" cstate="print">
            <a:lum bright="10000" contrast="20000"/>
          </a:blip>
          <a:srcRect/>
          <a:stretch>
            <a:fillRect/>
          </a:stretch>
        </p:blipFill>
        <p:spPr bwMode="auto">
          <a:xfrm>
            <a:off x="5787299" y="0"/>
            <a:ext cx="2989989" cy="1446377"/>
          </a:xfrm>
          <a:prstGeom prst="rect">
            <a:avLst/>
          </a:prstGeom>
          <a:noFill/>
        </p:spPr>
      </p:pic>
      <p:pic>
        <p:nvPicPr>
          <p:cNvPr id="4" name="Picture 20" descr="http://www.chemistryland.com/CHM151S/07-Atomic%20Structure/Spectra/TemperatureGraph.jpg"/>
          <p:cNvPicPr>
            <a:picLocks noChangeAspect="1" noChangeArrowheads="1"/>
          </p:cNvPicPr>
          <p:nvPr/>
        </p:nvPicPr>
        <p:blipFill>
          <a:blip r:embed="rId3" cstate="print"/>
          <a:srcRect l="7607" b="4526"/>
          <a:stretch>
            <a:fillRect/>
          </a:stretch>
        </p:blipFill>
        <p:spPr bwMode="auto">
          <a:xfrm>
            <a:off x="0" y="0"/>
            <a:ext cx="5346765" cy="4607859"/>
          </a:xfrm>
          <a:prstGeom prst="rect">
            <a:avLst/>
          </a:prstGeom>
          <a:noFill/>
        </p:spPr>
      </p:pic>
      <p:sp>
        <p:nvSpPr>
          <p:cNvPr id="5" name="Rectangle 4"/>
          <p:cNvSpPr/>
          <p:nvPr/>
        </p:nvSpPr>
        <p:spPr>
          <a:xfrm>
            <a:off x="2249796" y="239657"/>
            <a:ext cx="1639678" cy="58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5459506" y="1546223"/>
            <a:ext cx="3684494" cy="3185487"/>
          </a:xfrm>
          <a:prstGeom prst="rect">
            <a:avLst/>
          </a:prstGeom>
          <a:noFill/>
        </p:spPr>
        <p:txBody>
          <a:bodyPr wrap="square" lIns="0" tIns="0" rIns="0" bIns="0" rtlCol="0">
            <a:spAutoFit/>
          </a:bodyPr>
          <a:lstStyle/>
          <a:p>
            <a:pPr>
              <a:lnSpc>
                <a:spcPct val="90000"/>
              </a:lnSpc>
            </a:pPr>
            <a:r>
              <a:rPr lang="en-US" sz="2300" b="1" spc="-20" dirty="0">
                <a:solidFill>
                  <a:prstClr val="black"/>
                </a:solidFill>
              </a:rPr>
              <a:t>Incandescent bulbs:</a:t>
            </a:r>
            <a:r>
              <a:rPr lang="en-US" sz="2300" spc="-20" dirty="0">
                <a:solidFill>
                  <a:prstClr val="black"/>
                </a:solidFill>
              </a:rPr>
              <a:t>     Halogen and standard incandescent bulbs both depend on heating up a tungsten filament until it glows.    Halogen bulbs contain a halogen such as iodine or bromine which lengthens the life of the tungsten filament.    </a:t>
            </a:r>
            <a:r>
              <a:rPr lang="en-US" sz="2300" spc="-20" dirty="0">
                <a:solidFill>
                  <a:prstClr val="black"/>
                </a:solidFill>
              </a:rPr>
              <a:t>The temperature of the filament for a standard </a:t>
            </a:r>
            <a:endParaRPr lang="en-US" sz="2300" dirty="0">
              <a:solidFill>
                <a:prstClr val="black"/>
              </a:solidFill>
            </a:endParaRPr>
          </a:p>
        </p:txBody>
      </p:sp>
      <p:sp>
        <p:nvSpPr>
          <p:cNvPr id="7" name="TextBox 6"/>
          <p:cNvSpPr txBox="1"/>
          <p:nvPr/>
        </p:nvSpPr>
        <p:spPr>
          <a:xfrm>
            <a:off x="-1538423" y="4139625"/>
            <a:ext cx="1737985" cy="216863"/>
          </a:xfrm>
          <a:prstGeom prst="rect">
            <a:avLst/>
          </a:prstGeom>
          <a:noFill/>
        </p:spPr>
        <p:txBody>
          <a:bodyPr wrap="square" lIns="0" tIns="0" rIns="0" bIns="0" rtlCol="0">
            <a:spAutoFit/>
          </a:bodyPr>
          <a:lstStyle/>
          <a:p>
            <a:r>
              <a:rPr lang="en-US" sz="1050" b="1" dirty="0">
                <a:solidFill>
                  <a:prstClr val="black"/>
                </a:solidFill>
              </a:rPr>
              <a:t>Wavelength (</a:t>
            </a:r>
            <a:r>
              <a:rPr lang="en-US" sz="1050" b="1" dirty="0">
                <a:solidFill>
                  <a:prstClr val="black"/>
                </a:solidFill>
                <a:sym typeface="Mathematica1Mono"/>
              </a:rPr>
              <a:t>)  in m</a:t>
            </a:r>
            <a:endParaRPr lang="en-US" sz="1050" b="1" dirty="0">
              <a:solidFill>
                <a:prstClr val="black"/>
              </a:solidFill>
            </a:endParaRPr>
          </a:p>
        </p:txBody>
      </p:sp>
      <p:sp>
        <p:nvSpPr>
          <p:cNvPr id="10" name="TextBox 9"/>
          <p:cNvSpPr txBox="1"/>
          <p:nvPr/>
        </p:nvSpPr>
        <p:spPr>
          <a:xfrm>
            <a:off x="161365" y="4665939"/>
            <a:ext cx="8821270" cy="1274195"/>
          </a:xfrm>
          <a:prstGeom prst="rect">
            <a:avLst/>
          </a:prstGeom>
          <a:noFill/>
        </p:spPr>
        <p:txBody>
          <a:bodyPr wrap="square" lIns="0" tIns="0" rIns="0" bIns="0" rtlCol="0">
            <a:spAutoFit/>
          </a:bodyPr>
          <a:lstStyle/>
          <a:p>
            <a:pPr>
              <a:lnSpc>
                <a:spcPct val="90000"/>
              </a:lnSpc>
            </a:pPr>
            <a:r>
              <a:rPr lang="en-US" sz="2300" spc="-20" dirty="0" smtClean="0">
                <a:solidFill>
                  <a:prstClr val="black"/>
                </a:solidFill>
              </a:rPr>
              <a:t>incandescent </a:t>
            </a:r>
            <a:r>
              <a:rPr lang="en-US" sz="2300" spc="-20" dirty="0">
                <a:solidFill>
                  <a:prstClr val="black"/>
                </a:solidFill>
              </a:rPr>
              <a:t>bulb is about 2700 Kelvin.  </a:t>
            </a:r>
            <a:r>
              <a:rPr lang="en-US" sz="2300" spc="-20" dirty="0">
                <a:solidFill>
                  <a:prstClr val="black"/>
                </a:solidFill>
              </a:rPr>
              <a:t>That means about </a:t>
            </a:r>
            <a:r>
              <a:rPr lang="en-US" sz="2300" b="1" spc="-20" dirty="0">
                <a:solidFill>
                  <a:prstClr val="black"/>
                </a:solidFill>
              </a:rPr>
              <a:t>95% </a:t>
            </a:r>
            <a:r>
              <a:rPr lang="en-US" sz="2300" spc="-20" dirty="0">
                <a:solidFill>
                  <a:prstClr val="black"/>
                </a:solidFill>
              </a:rPr>
              <a:t>of the light it creates is in the </a:t>
            </a:r>
            <a:r>
              <a:rPr lang="en-US" sz="2300" b="1" spc="-20" dirty="0">
                <a:solidFill>
                  <a:prstClr val="black"/>
                </a:solidFill>
              </a:rPr>
              <a:t>infrared</a:t>
            </a:r>
            <a:r>
              <a:rPr lang="en-US" sz="2300" spc="-20" dirty="0">
                <a:solidFill>
                  <a:prstClr val="black"/>
                </a:solidFill>
              </a:rPr>
              <a:t> region that </a:t>
            </a:r>
            <a:r>
              <a:rPr lang="en-US" sz="2300" b="1" spc="-20" dirty="0">
                <a:solidFill>
                  <a:prstClr val="black"/>
                </a:solidFill>
              </a:rPr>
              <a:t>we cannot see</a:t>
            </a:r>
            <a:r>
              <a:rPr lang="en-US" sz="2300" spc="-20" dirty="0">
                <a:solidFill>
                  <a:prstClr val="black"/>
                </a:solidFill>
              </a:rPr>
              <a:t>.    </a:t>
            </a:r>
            <a:r>
              <a:rPr lang="en-US" sz="2300" spc="-20" dirty="0">
                <a:solidFill>
                  <a:prstClr val="black"/>
                </a:solidFill>
              </a:rPr>
              <a:t>A halogen bulb filament is about </a:t>
            </a:r>
            <a:r>
              <a:rPr lang="en-US" sz="2300" spc="-20" dirty="0" smtClean="0">
                <a:solidFill>
                  <a:prstClr val="black"/>
                </a:solidFill>
              </a:rPr>
              <a:t>3000 </a:t>
            </a:r>
            <a:r>
              <a:rPr lang="en-US" sz="2300" spc="-20" dirty="0">
                <a:solidFill>
                  <a:prstClr val="black"/>
                </a:solidFill>
              </a:rPr>
              <a:t>Kelvin so its output shifts closer to visible light making it a little more efficient.</a:t>
            </a:r>
            <a:endParaRPr lang="en-US" sz="2300" dirty="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FluorescentDiagram.jpg"/>
          <p:cNvPicPr>
            <a:picLocks noChangeAspect="1"/>
          </p:cNvPicPr>
          <p:nvPr/>
        </p:nvPicPr>
        <p:blipFill>
          <a:blip r:embed="rId3" cstate="print"/>
          <a:stretch>
            <a:fillRect/>
          </a:stretch>
        </p:blipFill>
        <p:spPr>
          <a:xfrm>
            <a:off x="0" y="0"/>
            <a:ext cx="4573910" cy="3433482"/>
          </a:xfrm>
          <a:prstGeom prst="rect">
            <a:avLst/>
          </a:prstGeom>
        </p:spPr>
      </p:pic>
      <p:sp>
        <p:nvSpPr>
          <p:cNvPr id="3" name="TextBox 2"/>
          <p:cNvSpPr txBox="1"/>
          <p:nvPr/>
        </p:nvSpPr>
        <p:spPr>
          <a:xfrm>
            <a:off x="4638467" y="143440"/>
            <a:ext cx="4380029" cy="3323987"/>
          </a:xfrm>
          <a:prstGeom prst="rect">
            <a:avLst/>
          </a:prstGeom>
          <a:noFill/>
        </p:spPr>
        <p:txBody>
          <a:bodyPr wrap="square" lIns="0" tIns="0" rIns="0" bIns="0" rtlCol="0">
            <a:spAutoFit/>
          </a:bodyPr>
          <a:lstStyle/>
          <a:p>
            <a:pPr>
              <a:lnSpc>
                <a:spcPct val="90000"/>
              </a:lnSpc>
            </a:pPr>
            <a:r>
              <a:rPr lang="en-US" sz="2400" b="1" spc="-20" dirty="0">
                <a:solidFill>
                  <a:prstClr val="black"/>
                </a:solidFill>
              </a:rPr>
              <a:t>Fluorescent bulbs:</a:t>
            </a:r>
            <a:r>
              <a:rPr lang="en-US" sz="2400" spc="-20" dirty="0">
                <a:solidFill>
                  <a:prstClr val="black"/>
                </a:solidFill>
              </a:rPr>
              <a:t>     Fluorescent lamps have a different strategy for making light.   They use </a:t>
            </a:r>
            <a:r>
              <a:rPr lang="en-US" sz="2400" b="1" spc="-20" dirty="0">
                <a:solidFill>
                  <a:prstClr val="black"/>
                </a:solidFill>
              </a:rPr>
              <a:t>high voltage</a:t>
            </a:r>
            <a:r>
              <a:rPr lang="en-US" sz="2400" spc="-20" dirty="0">
                <a:solidFill>
                  <a:prstClr val="black"/>
                </a:solidFill>
              </a:rPr>
              <a:t> to cause </a:t>
            </a:r>
            <a:r>
              <a:rPr lang="en-US" sz="2400" b="1" spc="-20" dirty="0">
                <a:solidFill>
                  <a:prstClr val="black"/>
                </a:solidFill>
              </a:rPr>
              <a:t>electrons</a:t>
            </a:r>
            <a:r>
              <a:rPr lang="en-US" sz="2400" spc="-20" dirty="0">
                <a:solidFill>
                  <a:prstClr val="black"/>
                </a:solidFill>
              </a:rPr>
              <a:t> to </a:t>
            </a:r>
            <a:r>
              <a:rPr lang="en-US" sz="2400" b="1" spc="-20" dirty="0">
                <a:solidFill>
                  <a:prstClr val="black"/>
                </a:solidFill>
              </a:rPr>
              <a:t>jump</a:t>
            </a:r>
            <a:r>
              <a:rPr lang="en-US" sz="2400" spc="-20" dirty="0">
                <a:solidFill>
                  <a:prstClr val="black"/>
                </a:solidFill>
              </a:rPr>
              <a:t> from mercury atom to mercury atom.  As </a:t>
            </a:r>
            <a:r>
              <a:rPr lang="en-US" sz="2400" b="1" spc="-20" dirty="0">
                <a:solidFill>
                  <a:prstClr val="black"/>
                </a:solidFill>
              </a:rPr>
              <a:t>electrons fall into orbit</a:t>
            </a:r>
            <a:r>
              <a:rPr lang="en-US" sz="2400" spc="-20" dirty="0">
                <a:solidFill>
                  <a:prstClr val="black"/>
                </a:solidFill>
              </a:rPr>
              <a:t> around a mercury atom, </a:t>
            </a:r>
            <a:r>
              <a:rPr lang="en-US" sz="2400" b="1" spc="-20" dirty="0">
                <a:solidFill>
                  <a:prstClr val="black"/>
                </a:solidFill>
              </a:rPr>
              <a:t>they give off a photon</a:t>
            </a:r>
            <a:r>
              <a:rPr lang="en-US" sz="2400" spc="-20" dirty="0">
                <a:solidFill>
                  <a:prstClr val="black"/>
                </a:solidFill>
              </a:rPr>
              <a:t> (packet) of ultraviolet light.  </a:t>
            </a:r>
            <a:r>
              <a:rPr lang="en-US" sz="2400" spc="-20" dirty="0">
                <a:solidFill>
                  <a:prstClr val="black"/>
                </a:solidFill>
              </a:rPr>
              <a:t>When a UV photon strikes phosphors that coat the inner wall </a:t>
            </a:r>
            <a:endParaRPr lang="en-US" sz="2400" dirty="0">
              <a:solidFill>
                <a:prstClr val="black"/>
              </a:solidFill>
            </a:endParaRPr>
          </a:p>
        </p:txBody>
      </p:sp>
      <p:pic>
        <p:nvPicPr>
          <p:cNvPr id="4" name="Picture 22" descr="http://www.chemistryland.com/CHM107Lab/Exp7/Spectroscope/FluorescentSpectrumBoth.jpg"/>
          <p:cNvPicPr>
            <a:picLocks noChangeAspect="1" noChangeArrowheads="1"/>
          </p:cNvPicPr>
          <p:nvPr/>
        </p:nvPicPr>
        <p:blipFill>
          <a:blip r:embed="rId4" cstate="print"/>
          <a:srcRect l="4651"/>
          <a:stretch>
            <a:fillRect/>
          </a:stretch>
        </p:blipFill>
        <p:spPr bwMode="auto">
          <a:xfrm>
            <a:off x="4140803" y="5191460"/>
            <a:ext cx="4438421" cy="1461433"/>
          </a:xfrm>
          <a:prstGeom prst="rect">
            <a:avLst/>
          </a:prstGeom>
          <a:noFill/>
        </p:spPr>
      </p:pic>
      <p:sp>
        <p:nvSpPr>
          <p:cNvPr id="6" name="TextBox 5"/>
          <p:cNvSpPr txBox="1"/>
          <p:nvPr/>
        </p:nvSpPr>
        <p:spPr>
          <a:xfrm>
            <a:off x="89650" y="3488286"/>
            <a:ext cx="8934101" cy="2326791"/>
          </a:xfrm>
          <a:prstGeom prst="rect">
            <a:avLst/>
          </a:prstGeom>
          <a:noFill/>
        </p:spPr>
        <p:txBody>
          <a:bodyPr wrap="square" lIns="0" tIns="0" rIns="0" bIns="0" rtlCol="0">
            <a:spAutoFit/>
          </a:bodyPr>
          <a:lstStyle/>
          <a:p>
            <a:pPr>
              <a:lnSpc>
                <a:spcPct val="90000"/>
              </a:lnSpc>
            </a:pPr>
            <a:r>
              <a:rPr lang="en-US" sz="2400" spc="-20" dirty="0" smtClean="0">
                <a:solidFill>
                  <a:prstClr val="black"/>
                </a:solidFill>
              </a:rPr>
              <a:t>of </a:t>
            </a:r>
            <a:r>
              <a:rPr lang="en-US" sz="2400" spc="-20" dirty="0">
                <a:solidFill>
                  <a:prstClr val="black"/>
                </a:solidFill>
              </a:rPr>
              <a:t>the fluorescent tube, the phosphors absorb the UV light and emit visible light of specific wavelengths.   </a:t>
            </a:r>
            <a:r>
              <a:rPr lang="en-US" sz="2400" spc="-20" dirty="0">
                <a:solidFill>
                  <a:prstClr val="black"/>
                </a:solidFill>
              </a:rPr>
              <a:t>The below spectrum shows that one particular fluorescent lamp had phosphors that emitted blue, turquoise, green, yellow, and red light.  </a:t>
            </a:r>
            <a:r>
              <a:rPr lang="en-US" sz="2400" spc="-20" dirty="0">
                <a:solidFill>
                  <a:prstClr val="black"/>
                </a:solidFill>
              </a:rPr>
              <a:t>The </a:t>
            </a:r>
            <a:r>
              <a:rPr lang="en-US" sz="2400" spc="-20" dirty="0" smtClean="0">
                <a:solidFill>
                  <a:prstClr val="black"/>
                </a:solidFill>
              </a:rPr>
              <a:t>corresponding </a:t>
            </a:r>
            <a:r>
              <a:rPr lang="en-US" sz="2400" dirty="0">
                <a:solidFill>
                  <a:prstClr val="black"/>
                </a:solidFill>
              </a:rPr>
              <a:t>wavelengths for these colors are 440nm, 495nm, 540nm, 590nm, &amp; 620nm.  Our eyes perceive them together as white light.</a:t>
            </a:r>
          </a:p>
          <a:p>
            <a:pPr>
              <a:lnSpc>
                <a:spcPct val="90000"/>
              </a:lnSpc>
            </a:pPr>
            <a:endParaRPr lang="en-US" sz="2400"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PnJunction-LED-E.svg.png"/>
          <p:cNvPicPr>
            <a:picLocks noChangeAspect="1"/>
          </p:cNvPicPr>
          <p:nvPr/>
        </p:nvPicPr>
        <p:blipFill>
          <a:blip r:embed="rId3" cstate="print"/>
          <a:srcRect/>
          <a:stretch>
            <a:fillRect/>
          </a:stretch>
        </p:blipFill>
        <p:spPr>
          <a:xfrm>
            <a:off x="0" y="152400"/>
            <a:ext cx="3850569" cy="1939540"/>
          </a:xfrm>
          <a:prstGeom prst="rect">
            <a:avLst/>
          </a:prstGeom>
        </p:spPr>
      </p:pic>
      <p:pic>
        <p:nvPicPr>
          <p:cNvPr id="29700" name="Picture 4" descr="https://upload.wikimedia.org/wikipedia/commons/thumb/9/97/EL_wire.svg/2000px-EL_wire.svg.png"/>
          <p:cNvPicPr>
            <a:picLocks noChangeAspect="1" noChangeArrowheads="1"/>
          </p:cNvPicPr>
          <p:nvPr/>
        </p:nvPicPr>
        <p:blipFill>
          <a:blip r:embed="rId4" cstate="print"/>
          <a:srcRect/>
          <a:stretch>
            <a:fillRect/>
          </a:stretch>
        </p:blipFill>
        <p:spPr bwMode="auto">
          <a:xfrm>
            <a:off x="4358142" y="212943"/>
            <a:ext cx="3981185" cy="3069753"/>
          </a:xfrm>
          <a:prstGeom prst="rect">
            <a:avLst/>
          </a:prstGeom>
          <a:noFill/>
        </p:spPr>
      </p:pic>
      <p:sp>
        <p:nvSpPr>
          <p:cNvPr id="7" name="TextBox 6"/>
          <p:cNvSpPr txBox="1"/>
          <p:nvPr/>
        </p:nvSpPr>
        <p:spPr>
          <a:xfrm>
            <a:off x="206188" y="2187260"/>
            <a:ext cx="4168588" cy="735714"/>
          </a:xfrm>
          <a:prstGeom prst="rect">
            <a:avLst/>
          </a:prstGeom>
          <a:noFill/>
        </p:spPr>
        <p:txBody>
          <a:bodyPr wrap="square" lIns="0" tIns="0" rIns="0" bIns="0" rtlCol="0">
            <a:spAutoFit/>
          </a:bodyPr>
          <a:lstStyle/>
          <a:p>
            <a:pPr>
              <a:lnSpc>
                <a:spcPct val="85000"/>
              </a:lnSpc>
            </a:pPr>
            <a:r>
              <a:rPr lang="en-US" sz="2800" b="1" spc="-20" dirty="0" smtClean="0">
                <a:solidFill>
                  <a:prstClr val="black"/>
                </a:solidFill>
              </a:rPr>
              <a:t>LEDs   3 volts direct current.  Low amps</a:t>
            </a:r>
          </a:p>
        </p:txBody>
      </p:sp>
      <p:sp>
        <p:nvSpPr>
          <p:cNvPr id="8" name="TextBox 7"/>
          <p:cNvSpPr txBox="1"/>
          <p:nvPr/>
        </p:nvSpPr>
        <p:spPr>
          <a:xfrm>
            <a:off x="3639671" y="2867680"/>
            <a:ext cx="5298140" cy="709297"/>
          </a:xfrm>
          <a:prstGeom prst="rect">
            <a:avLst/>
          </a:prstGeom>
          <a:solidFill>
            <a:schemeClr val="bg1"/>
          </a:solidFill>
        </p:spPr>
        <p:txBody>
          <a:bodyPr wrap="square" lIns="0" tIns="0" rIns="0" bIns="0" rtlCol="0">
            <a:spAutoFit/>
          </a:bodyPr>
          <a:lstStyle/>
          <a:p>
            <a:pPr>
              <a:lnSpc>
                <a:spcPct val="85000"/>
              </a:lnSpc>
            </a:pPr>
            <a:r>
              <a:rPr lang="en-US" sz="2800" b="1" spc="-20" dirty="0" smtClean="0">
                <a:solidFill>
                  <a:prstClr val="black"/>
                </a:solidFill>
              </a:rPr>
              <a:t>Electroluminescence</a:t>
            </a:r>
            <a:r>
              <a:rPr lang="en-US" sz="2600" b="1" spc="-20" dirty="0">
                <a:solidFill>
                  <a:prstClr val="black"/>
                </a:solidFill>
              </a:rPr>
              <a:t> </a:t>
            </a:r>
            <a:r>
              <a:rPr lang="en-US" sz="2600" b="1" spc="-20" dirty="0" smtClean="0">
                <a:solidFill>
                  <a:prstClr val="black"/>
                </a:solidFill>
              </a:rPr>
              <a:t>100 volts Alternating current 1000 Hz.  Low amps</a:t>
            </a:r>
          </a:p>
        </p:txBody>
      </p:sp>
      <p:pic>
        <p:nvPicPr>
          <p:cNvPr id="29702" name="Picture 6" descr="http://cdn.instructables.com/FW2/17A1/HNM4FSV4/FW217A1HNM4FSV4.MEDIUM.jpg"/>
          <p:cNvPicPr>
            <a:picLocks noChangeAspect="1" noChangeArrowheads="1"/>
          </p:cNvPicPr>
          <p:nvPr/>
        </p:nvPicPr>
        <p:blipFill>
          <a:blip r:embed="rId5" cstate="print"/>
          <a:srcRect/>
          <a:stretch>
            <a:fillRect/>
          </a:stretch>
        </p:blipFill>
        <p:spPr bwMode="auto">
          <a:xfrm>
            <a:off x="0" y="3041075"/>
            <a:ext cx="3344728" cy="3816925"/>
          </a:xfrm>
          <a:prstGeom prst="rect">
            <a:avLst/>
          </a:prstGeom>
          <a:noFill/>
        </p:spPr>
      </p:pic>
      <p:pic>
        <p:nvPicPr>
          <p:cNvPr id="29704" name="Picture 8" descr="https://www.thatscoolwire.com/applications/articles/articleImx/image/SOLAR/SolarOut-4943%20W484.jpg"/>
          <p:cNvPicPr>
            <a:picLocks noChangeAspect="1" noChangeArrowheads="1"/>
          </p:cNvPicPr>
          <p:nvPr/>
        </p:nvPicPr>
        <p:blipFill>
          <a:blip r:embed="rId6" cstate="print"/>
          <a:srcRect/>
          <a:stretch>
            <a:fillRect/>
          </a:stretch>
        </p:blipFill>
        <p:spPr bwMode="auto">
          <a:xfrm>
            <a:off x="4117975" y="3638549"/>
            <a:ext cx="4610100" cy="3067050"/>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http://rimstar.org/efficiency_conservation/kill_a_watt_meter/watt_meter_montage.jpg"/>
          <p:cNvPicPr>
            <a:picLocks noChangeAspect="1" noChangeArrowheads="1"/>
          </p:cNvPicPr>
          <p:nvPr/>
        </p:nvPicPr>
        <p:blipFill>
          <a:blip r:embed="rId3" cstate="print"/>
          <a:srcRect l="25614" r="29638" b="13233"/>
          <a:stretch>
            <a:fillRect/>
          </a:stretch>
        </p:blipFill>
        <p:spPr bwMode="auto">
          <a:xfrm>
            <a:off x="5415378" y="541936"/>
            <a:ext cx="1781495" cy="2158049"/>
          </a:xfrm>
          <a:prstGeom prst="rect">
            <a:avLst/>
          </a:prstGeom>
          <a:noFill/>
        </p:spPr>
      </p:pic>
      <p:pic>
        <p:nvPicPr>
          <p:cNvPr id="5" name="Picture 4" descr="original.jpg"/>
          <p:cNvPicPr>
            <a:picLocks noChangeAspect="1"/>
          </p:cNvPicPr>
          <p:nvPr/>
        </p:nvPicPr>
        <p:blipFill>
          <a:blip r:embed="rId4" cstate="print"/>
          <a:srcRect/>
          <a:stretch>
            <a:fillRect/>
          </a:stretch>
        </p:blipFill>
        <p:spPr>
          <a:xfrm>
            <a:off x="124892" y="670911"/>
            <a:ext cx="1007363" cy="1774020"/>
          </a:xfrm>
          <a:prstGeom prst="rect">
            <a:avLst/>
          </a:prstGeom>
          <a:effectLst>
            <a:softEdge rad="63500"/>
          </a:effectLst>
        </p:spPr>
      </p:pic>
      <p:pic>
        <p:nvPicPr>
          <p:cNvPr id="6" name="Picture 5" descr="Halogen.jpg"/>
          <p:cNvPicPr>
            <a:picLocks noChangeAspect="1"/>
          </p:cNvPicPr>
          <p:nvPr/>
        </p:nvPicPr>
        <p:blipFill>
          <a:blip r:embed="rId5" cstate="print"/>
          <a:stretch>
            <a:fillRect/>
          </a:stretch>
        </p:blipFill>
        <p:spPr>
          <a:xfrm>
            <a:off x="1465472" y="1654968"/>
            <a:ext cx="708760" cy="705611"/>
          </a:xfrm>
          <a:prstGeom prst="rect">
            <a:avLst/>
          </a:prstGeom>
          <a:effectLst/>
        </p:spPr>
      </p:pic>
      <p:pic>
        <p:nvPicPr>
          <p:cNvPr id="7" name="Picture 6" descr="original.jpg"/>
          <p:cNvPicPr>
            <a:picLocks noChangeAspect="1"/>
          </p:cNvPicPr>
          <p:nvPr/>
        </p:nvPicPr>
        <p:blipFill>
          <a:blip r:embed="rId6" cstate="print"/>
          <a:srcRect/>
          <a:stretch>
            <a:fillRect/>
          </a:stretch>
        </p:blipFill>
        <p:spPr>
          <a:xfrm>
            <a:off x="2473303" y="598202"/>
            <a:ext cx="876995" cy="1928600"/>
          </a:xfrm>
          <a:prstGeom prst="rect">
            <a:avLst/>
          </a:prstGeom>
          <a:effectLst>
            <a:softEdge rad="63500"/>
          </a:effectLst>
        </p:spPr>
      </p:pic>
      <p:pic>
        <p:nvPicPr>
          <p:cNvPr id="8" name="Picture 7" descr="original.jpg"/>
          <p:cNvPicPr>
            <a:picLocks noChangeAspect="1"/>
          </p:cNvPicPr>
          <p:nvPr/>
        </p:nvPicPr>
        <p:blipFill>
          <a:blip r:embed="rId7" cstate="print"/>
          <a:srcRect/>
          <a:stretch>
            <a:fillRect/>
          </a:stretch>
        </p:blipFill>
        <p:spPr>
          <a:xfrm>
            <a:off x="3789827" y="559961"/>
            <a:ext cx="1024272" cy="1989885"/>
          </a:xfrm>
          <a:prstGeom prst="rect">
            <a:avLst/>
          </a:prstGeom>
          <a:effectLst>
            <a:softEdge rad="63500"/>
          </a:effectLst>
        </p:spPr>
      </p:pic>
      <p:sp>
        <p:nvSpPr>
          <p:cNvPr id="9" name="TextBox 8"/>
          <p:cNvSpPr txBox="1"/>
          <p:nvPr/>
        </p:nvSpPr>
        <p:spPr>
          <a:xfrm>
            <a:off x="89542" y="2466008"/>
            <a:ext cx="4715355" cy="249299"/>
          </a:xfrm>
          <a:prstGeom prst="rect">
            <a:avLst/>
          </a:prstGeom>
          <a:noFill/>
        </p:spPr>
        <p:txBody>
          <a:bodyPr wrap="square" lIns="0" tIns="0" rIns="0" bIns="0" rtlCol="0">
            <a:spAutoFit/>
          </a:bodyPr>
          <a:lstStyle/>
          <a:p>
            <a:pPr>
              <a:lnSpc>
                <a:spcPct val="90000"/>
              </a:lnSpc>
            </a:pPr>
            <a:r>
              <a:rPr lang="en-US" spc="-20" dirty="0">
                <a:solidFill>
                  <a:prstClr val="black"/>
                </a:solidFill>
              </a:rPr>
              <a:t>Incandescent    Halogen     Fluorescent           LED    </a:t>
            </a:r>
          </a:p>
        </p:txBody>
      </p:sp>
      <p:pic>
        <p:nvPicPr>
          <p:cNvPr id="10" name="Picture 2" descr="http://g02.a.alicdn.com/kf/HTB1bDMTIFXXXXaeXFXXq6xXFXXXA/2015-NEW-EU-TS-836A-font-b-Digital-b-font-font-b-Wattmeter-b-font-Power.jpg"/>
          <p:cNvPicPr>
            <a:picLocks noChangeAspect="1" noChangeArrowheads="1"/>
          </p:cNvPicPr>
          <p:nvPr/>
        </p:nvPicPr>
        <p:blipFill>
          <a:blip r:embed="rId8" cstate="print"/>
          <a:srcRect/>
          <a:stretch>
            <a:fillRect/>
          </a:stretch>
        </p:blipFill>
        <p:spPr bwMode="auto">
          <a:xfrm>
            <a:off x="7302919" y="573102"/>
            <a:ext cx="1091922" cy="2069289"/>
          </a:xfrm>
          <a:prstGeom prst="rect">
            <a:avLst/>
          </a:prstGeom>
          <a:noFill/>
        </p:spPr>
      </p:pic>
      <p:sp>
        <p:nvSpPr>
          <p:cNvPr id="11" name="TextBox 10"/>
          <p:cNvSpPr txBox="1"/>
          <p:nvPr/>
        </p:nvSpPr>
        <p:spPr>
          <a:xfrm>
            <a:off x="5761537" y="567815"/>
            <a:ext cx="1654975" cy="249299"/>
          </a:xfrm>
          <a:prstGeom prst="rect">
            <a:avLst/>
          </a:prstGeom>
          <a:noFill/>
        </p:spPr>
        <p:txBody>
          <a:bodyPr wrap="square" lIns="0" tIns="0" rIns="0" bIns="0" rtlCol="0">
            <a:spAutoFit/>
          </a:bodyPr>
          <a:lstStyle/>
          <a:p>
            <a:pPr algn="ctr">
              <a:lnSpc>
                <a:spcPct val="90000"/>
              </a:lnSpc>
            </a:pPr>
            <a:r>
              <a:rPr lang="en-US" spc="-20" dirty="0">
                <a:solidFill>
                  <a:prstClr val="black"/>
                </a:solidFill>
              </a:rPr>
              <a:t>Watt meters</a:t>
            </a:r>
          </a:p>
        </p:txBody>
      </p:sp>
      <p:sp>
        <p:nvSpPr>
          <p:cNvPr id="12" name="TextBox 11"/>
          <p:cNvSpPr txBox="1"/>
          <p:nvPr/>
        </p:nvSpPr>
        <p:spPr>
          <a:xfrm>
            <a:off x="266330" y="3103784"/>
            <a:ext cx="8877670" cy="664797"/>
          </a:xfrm>
          <a:prstGeom prst="rect">
            <a:avLst/>
          </a:prstGeom>
          <a:noFill/>
        </p:spPr>
        <p:txBody>
          <a:bodyPr wrap="square" lIns="0" tIns="0" rIns="0" bIns="0" rtlCol="0">
            <a:spAutoFit/>
          </a:bodyPr>
          <a:lstStyle/>
          <a:p>
            <a:pPr>
              <a:lnSpc>
                <a:spcPct val="90000"/>
              </a:lnSpc>
            </a:pPr>
            <a:r>
              <a:rPr lang="en-US" sz="2400" b="1" spc="-20" dirty="0">
                <a:solidFill>
                  <a:prstClr val="black"/>
                </a:solidFill>
              </a:rPr>
              <a:t>1) Measuring wattage :</a:t>
            </a:r>
            <a:r>
              <a:rPr lang="en-US" sz="2400" spc="-20" dirty="0">
                <a:solidFill>
                  <a:prstClr val="black"/>
                </a:solidFill>
              </a:rPr>
              <a:t>     Hook up these 4 types of bulbs to a watt meter and record their watts consumption.</a:t>
            </a:r>
            <a:endParaRPr lang="en-US" sz="2400" dirty="0">
              <a:solidFill>
                <a:prstClr val="black"/>
              </a:solidFill>
            </a:endParaRPr>
          </a:p>
        </p:txBody>
      </p:sp>
      <p:sp>
        <p:nvSpPr>
          <p:cNvPr id="13" name="TextBox 12"/>
          <p:cNvSpPr txBox="1"/>
          <p:nvPr/>
        </p:nvSpPr>
        <p:spPr>
          <a:xfrm>
            <a:off x="1535840" y="4115299"/>
            <a:ext cx="4509853" cy="1551194"/>
          </a:xfrm>
          <a:prstGeom prst="rect">
            <a:avLst/>
          </a:prstGeom>
          <a:noFill/>
        </p:spPr>
        <p:txBody>
          <a:bodyPr wrap="square" lIns="0" tIns="0" rIns="0" bIns="0" rtlCol="0">
            <a:spAutoFit/>
          </a:bodyPr>
          <a:lstStyle/>
          <a:p>
            <a:pPr algn="r">
              <a:lnSpc>
                <a:spcPct val="90000"/>
              </a:lnSpc>
            </a:pPr>
            <a:r>
              <a:rPr lang="en-US" sz="2800" b="1" spc="-20" dirty="0">
                <a:solidFill>
                  <a:prstClr val="black"/>
                </a:solidFill>
              </a:rPr>
              <a:t>Incandescent:   </a:t>
            </a:r>
            <a:r>
              <a:rPr lang="en-US" sz="2800" spc="-20" dirty="0">
                <a:solidFill>
                  <a:prstClr val="black"/>
                </a:solidFill>
              </a:rPr>
              <a:t>______ watts     </a:t>
            </a:r>
            <a:endParaRPr lang="en-US" sz="2800" spc="-20" dirty="0" smtClean="0">
              <a:solidFill>
                <a:prstClr val="black"/>
              </a:solidFill>
            </a:endParaRPr>
          </a:p>
          <a:p>
            <a:pPr algn="r">
              <a:lnSpc>
                <a:spcPct val="90000"/>
              </a:lnSpc>
            </a:pPr>
            <a:r>
              <a:rPr lang="en-US" sz="2800" b="1" spc="-20" dirty="0" smtClean="0">
                <a:solidFill>
                  <a:prstClr val="black"/>
                </a:solidFill>
              </a:rPr>
              <a:t>Halogen</a:t>
            </a:r>
            <a:r>
              <a:rPr lang="en-US" sz="2800" b="1" spc="-20" dirty="0">
                <a:solidFill>
                  <a:prstClr val="black"/>
                </a:solidFill>
              </a:rPr>
              <a:t>:   </a:t>
            </a:r>
            <a:r>
              <a:rPr lang="en-US" sz="2800" spc="-20" dirty="0">
                <a:solidFill>
                  <a:prstClr val="black"/>
                </a:solidFill>
              </a:rPr>
              <a:t>______ watts   </a:t>
            </a:r>
            <a:r>
              <a:rPr lang="en-US" sz="2800" dirty="0">
                <a:solidFill>
                  <a:prstClr val="black"/>
                </a:solidFill>
              </a:rPr>
              <a:t> </a:t>
            </a:r>
            <a:r>
              <a:rPr lang="en-US" sz="2800" dirty="0" smtClean="0">
                <a:solidFill>
                  <a:prstClr val="black"/>
                </a:solidFill>
              </a:rPr>
              <a:t> </a:t>
            </a:r>
          </a:p>
          <a:p>
            <a:pPr algn="r">
              <a:lnSpc>
                <a:spcPct val="90000"/>
              </a:lnSpc>
            </a:pPr>
            <a:r>
              <a:rPr lang="en-US" sz="2800" b="1" spc="-20" dirty="0" smtClean="0">
                <a:solidFill>
                  <a:prstClr val="black"/>
                </a:solidFill>
              </a:rPr>
              <a:t>Fluorescent</a:t>
            </a:r>
            <a:r>
              <a:rPr lang="en-US" sz="2800" b="1" spc="-20" dirty="0">
                <a:solidFill>
                  <a:prstClr val="black"/>
                </a:solidFill>
              </a:rPr>
              <a:t>:   </a:t>
            </a:r>
            <a:r>
              <a:rPr lang="en-US" sz="2800" spc="-20" dirty="0">
                <a:solidFill>
                  <a:prstClr val="black"/>
                </a:solidFill>
              </a:rPr>
              <a:t>______ watts    </a:t>
            </a:r>
            <a:r>
              <a:rPr lang="en-US" sz="2800" spc="-20" dirty="0" smtClean="0">
                <a:solidFill>
                  <a:prstClr val="black"/>
                </a:solidFill>
              </a:rPr>
              <a:t>  </a:t>
            </a:r>
          </a:p>
          <a:p>
            <a:pPr algn="r">
              <a:lnSpc>
                <a:spcPct val="90000"/>
              </a:lnSpc>
            </a:pPr>
            <a:r>
              <a:rPr lang="en-US" sz="2800" b="1" spc="-20" dirty="0" smtClean="0">
                <a:solidFill>
                  <a:prstClr val="black"/>
                </a:solidFill>
              </a:rPr>
              <a:t>LED</a:t>
            </a:r>
            <a:r>
              <a:rPr lang="en-US" sz="2800" b="1" spc="-20" dirty="0">
                <a:solidFill>
                  <a:prstClr val="black"/>
                </a:solidFill>
              </a:rPr>
              <a:t>:   </a:t>
            </a:r>
            <a:r>
              <a:rPr lang="en-US" sz="2800" spc="-20" dirty="0">
                <a:solidFill>
                  <a:prstClr val="black"/>
                </a:solidFill>
              </a:rPr>
              <a:t>______ watts</a:t>
            </a:r>
            <a:endParaRPr lang="en-US" sz="2800" dirty="0">
              <a:solidFill>
                <a:prstClr val="black"/>
              </a:solidFill>
            </a:endParaRPr>
          </a:p>
        </p:txBody>
      </p:sp>
      <p:sp>
        <p:nvSpPr>
          <p:cNvPr id="14" name="Hexagon 13"/>
          <p:cNvSpPr/>
          <p:nvPr/>
        </p:nvSpPr>
        <p:spPr>
          <a:xfrm>
            <a:off x="159474" y="77843"/>
            <a:ext cx="8551682" cy="33325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b="1" i="1" dirty="0">
              <a:solidFill>
                <a:sysClr val="windowText" lastClr="000000"/>
              </a:solidFill>
              <a:latin typeface="Trajan Pro" pitchFamily="18" charset="0"/>
            </a:endParaRPr>
          </a:p>
        </p:txBody>
      </p:sp>
      <p:sp>
        <p:nvSpPr>
          <p:cNvPr id="15" name="TextBox 14"/>
          <p:cNvSpPr txBox="1"/>
          <p:nvPr/>
        </p:nvSpPr>
        <p:spPr>
          <a:xfrm>
            <a:off x="263945" y="49625"/>
            <a:ext cx="8422337" cy="430887"/>
          </a:xfrm>
          <a:prstGeom prst="rect">
            <a:avLst/>
          </a:prstGeom>
          <a:noFill/>
        </p:spPr>
        <p:txBody>
          <a:bodyPr wrap="square" lIns="0" tIns="0" rIns="0" bIns="0" rtlCol="0">
            <a:spAutoFit/>
          </a:bodyPr>
          <a:lstStyle/>
          <a:p>
            <a:pPr algn="ctr"/>
            <a:r>
              <a:rPr lang="en-US" sz="2800" b="1" spc="-40" dirty="0">
                <a:solidFill>
                  <a:prstClr val="black"/>
                </a:solidFill>
                <a:latin typeface="Trajan Pro" pitchFamily="18" charset="0"/>
              </a:rPr>
              <a:t>Lab 8: Energy: </a:t>
            </a:r>
            <a:r>
              <a:rPr lang="en-US" sz="2800" b="1" dirty="0">
                <a:solidFill>
                  <a:prstClr val="black"/>
                </a:solidFill>
                <a:latin typeface="Trajan Pro" pitchFamily="18" charset="0"/>
              </a:rPr>
              <a:t> </a:t>
            </a:r>
            <a:r>
              <a:rPr lang="en-US" sz="2000" dirty="0">
                <a:solidFill>
                  <a:prstClr val="black"/>
                </a:solidFill>
                <a:latin typeface="Arial" pitchFamily="34" charset="0"/>
                <a:cs typeface="Arial" pitchFamily="34" charset="0"/>
              </a:rPr>
              <a:t>Measure light bulb efficiency</a:t>
            </a:r>
            <a:endParaRPr lang="en-US" baseline="-25000" dirty="0">
              <a:solidFill>
                <a:prstClr val="black"/>
              </a:solidFill>
              <a:latin typeface="Arial" pitchFamily="34" charset="0"/>
              <a:cs typeface="Arial" pitchFamily="34" charset="0"/>
            </a:endParaRPr>
          </a:p>
        </p:txBody>
      </p:sp>
      <p:sp>
        <p:nvSpPr>
          <p:cNvPr id="16" name="Rectangle 15"/>
          <p:cNvSpPr/>
          <p:nvPr/>
        </p:nvSpPr>
        <p:spPr>
          <a:xfrm>
            <a:off x="64167" y="1778241"/>
            <a:ext cx="219938" cy="261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206240" cy="7571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Lab 8: Energy</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0" y="2272737"/>
            <a:ext cx="4894221" cy="2326791"/>
          </a:xfrm>
          <a:prstGeom prst="rect">
            <a:avLst/>
          </a:prstGeom>
          <a:noFill/>
        </p:spPr>
        <p:txBody>
          <a:bodyPr wrap="square" lIns="0" tIns="0" rIns="0" bIns="0" rtlCol="0">
            <a:spAutoFit/>
          </a:bodyPr>
          <a:lstStyle/>
          <a:p>
            <a:pPr>
              <a:lnSpc>
                <a:spcPct val="90000"/>
              </a:lnSpc>
            </a:pPr>
            <a:r>
              <a:rPr lang="en-US" sz="2400" b="1" dirty="0">
                <a:solidFill>
                  <a:prstClr val="black"/>
                </a:solidFill>
              </a:rPr>
              <a:t>Fossil Fuel:</a:t>
            </a:r>
            <a:r>
              <a:rPr lang="en-US" sz="2400" dirty="0">
                <a:solidFill>
                  <a:prstClr val="black"/>
                </a:solidFill>
              </a:rPr>
              <a:t>   </a:t>
            </a:r>
            <a:r>
              <a:rPr lang="en-US" sz="2400" dirty="0" smtClean="0">
                <a:solidFill>
                  <a:prstClr val="black"/>
                </a:solidFill>
              </a:rPr>
              <a:t>After </a:t>
            </a:r>
            <a:r>
              <a:rPr lang="en-US" sz="2400" dirty="0">
                <a:solidFill>
                  <a:prstClr val="black"/>
                </a:solidFill>
              </a:rPr>
              <a:t>being buried under a mile or two of sediment, it formed petroleum (a fossil fuel).    Ancient forests did the same thing; however, after </a:t>
            </a:r>
            <a:r>
              <a:rPr lang="en-US" sz="2400" dirty="0" smtClean="0">
                <a:solidFill>
                  <a:prstClr val="black"/>
                </a:solidFill>
              </a:rPr>
              <a:t>the forests </a:t>
            </a:r>
            <a:r>
              <a:rPr lang="en-US" sz="2400" dirty="0">
                <a:solidFill>
                  <a:prstClr val="black"/>
                </a:solidFill>
              </a:rPr>
              <a:t>died and got buried, they turned into coal (another fossil fuel).</a:t>
            </a:r>
            <a:endParaRPr lang="en-US" sz="2400" dirty="0">
              <a:solidFill>
                <a:prstClr val="black"/>
              </a:solidFill>
            </a:endParaRPr>
          </a:p>
        </p:txBody>
      </p:sp>
      <p:pic>
        <p:nvPicPr>
          <p:cNvPr id="21506" name="Picture 2" descr="http://www.livemint.com/rf/Image-621x414/LiveMint/Period1/2014/10/23/Photos/coal1--621x414.jpg"/>
          <p:cNvPicPr>
            <a:picLocks noChangeAspect="1" noChangeArrowheads="1"/>
          </p:cNvPicPr>
          <p:nvPr/>
        </p:nvPicPr>
        <p:blipFill>
          <a:blip r:embed="rId2" cstate="print"/>
          <a:srcRect/>
          <a:stretch>
            <a:fillRect/>
          </a:stretch>
        </p:blipFill>
        <p:spPr bwMode="auto">
          <a:xfrm>
            <a:off x="4997825" y="3694605"/>
            <a:ext cx="4114800" cy="2743200"/>
          </a:xfrm>
          <a:prstGeom prst="rect">
            <a:avLst/>
          </a:prstGeom>
          <a:noFill/>
        </p:spPr>
      </p:pic>
      <p:sp>
        <p:nvSpPr>
          <p:cNvPr id="9" name="Rectangle 8"/>
          <p:cNvSpPr/>
          <p:nvPr/>
        </p:nvSpPr>
        <p:spPr>
          <a:xfrm>
            <a:off x="5908307" y="5204012"/>
            <a:ext cx="1756516" cy="59708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4000" b="1" dirty="0" smtClean="0">
                <a:ln w="11430">
                  <a:solidFill>
                    <a:sysClr val="windowText" lastClr="000000"/>
                  </a:solidFill>
                </a:ln>
                <a:effectLst>
                  <a:outerShdw blurRad="76200" dist="50800" dir="5400000" algn="tl" rotWithShape="0">
                    <a:srgbClr val="000000">
                      <a:alpha val="65000"/>
                    </a:srgbClr>
                  </a:outerShdw>
                </a:effectLst>
              </a:rPr>
              <a:t>Coal</a:t>
            </a:r>
            <a:endParaRPr lang="en-US" sz="4000" b="1" dirty="0">
              <a:ln w="11430">
                <a:solidFill>
                  <a:sysClr val="windowText" lastClr="000000"/>
                </a:solidFill>
              </a:ln>
              <a:effectLst>
                <a:outerShdw blurRad="76200" dist="50800" dir="5400000" algn="tl" rotWithShape="0">
                  <a:srgbClr val="000000">
                    <a:alpha val="65000"/>
                  </a:srgbClr>
                </a:outerShdw>
              </a:effectLst>
            </a:endParaRPr>
          </a:p>
        </p:txBody>
      </p:sp>
      <p:pic>
        <p:nvPicPr>
          <p:cNvPr id="31746" name="Picture 2" descr="http://270c81.medialib.glogster.com/media/2d/2dfb225073d2423fff7005b3e4ad9ec7e53c3d006aacb181f67925ab0031b228/oil-prod-img-4-gif.gif"/>
          <p:cNvPicPr>
            <a:picLocks noChangeAspect="1" noChangeArrowheads="1"/>
          </p:cNvPicPr>
          <p:nvPr/>
        </p:nvPicPr>
        <p:blipFill>
          <a:blip r:embed="rId3" cstate="print"/>
          <a:srcRect/>
          <a:stretch>
            <a:fillRect/>
          </a:stretch>
        </p:blipFill>
        <p:spPr bwMode="auto">
          <a:xfrm>
            <a:off x="5016165" y="767274"/>
            <a:ext cx="4021304" cy="2851471"/>
          </a:xfrm>
          <a:prstGeom prst="rect">
            <a:avLst/>
          </a:prstGeom>
          <a:noFill/>
        </p:spPr>
      </p:pic>
      <p:sp>
        <p:nvSpPr>
          <p:cNvPr id="10" name="Rectangle 9"/>
          <p:cNvSpPr/>
          <p:nvPr/>
        </p:nvSpPr>
        <p:spPr>
          <a:xfrm>
            <a:off x="4079680" y="139820"/>
            <a:ext cx="5046564" cy="59708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80000"/>
              </a:lnSpc>
            </a:pPr>
            <a:r>
              <a:rPr lang="en-US" sz="4000" b="1" dirty="0">
                <a:ln w="11430"/>
                <a:solidFill>
                  <a:srgbClr val="03D1ED"/>
                </a:solidFill>
                <a:effectLst>
                  <a:outerShdw blurRad="76200" dist="50800" dir="5400000" algn="tl" rotWithShape="0">
                    <a:srgbClr val="000000">
                      <a:alpha val="65000"/>
                    </a:srgbClr>
                  </a:outerShdw>
                </a:effectLst>
              </a:rPr>
              <a:t>Sources of </a:t>
            </a:r>
            <a:r>
              <a:rPr lang="en-US" sz="4000" b="1" dirty="0" smtClean="0">
                <a:ln w="11430"/>
                <a:solidFill>
                  <a:srgbClr val="03D1ED"/>
                </a:solidFill>
                <a:effectLst>
                  <a:outerShdw blurRad="76200" dist="50800" dir="5400000" algn="tl" rotWithShape="0">
                    <a:srgbClr val="000000">
                      <a:alpha val="65000"/>
                    </a:srgbClr>
                  </a:outerShdw>
                </a:effectLst>
              </a:rPr>
              <a:t>Energy</a:t>
            </a:r>
            <a:endParaRPr lang="en-US" sz="4000" b="1" dirty="0">
              <a:ln w="11430"/>
              <a:solidFill>
                <a:srgbClr val="03D1ED"/>
              </a:solidFill>
              <a:effectLst>
                <a:outerShdw blurRad="76200" dist="50800" dir="5400000" algn="tl" rotWithShape="0">
                  <a:srgbClr val="000000">
                    <a:alpha val="65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0" y="284084"/>
            <a:ext cx="2384771" cy="2299317"/>
          </a:xfrm>
          <a:prstGeom prst="rect">
            <a:avLst/>
          </a:prstGeom>
          <a:noFill/>
          <a:ln w="9525">
            <a:noFill/>
            <a:miter lim="800000"/>
            <a:headEnd/>
            <a:tailEnd/>
          </a:ln>
        </p:spPr>
      </p:pic>
      <p:sp>
        <p:nvSpPr>
          <p:cNvPr id="3" name="TextBox 2"/>
          <p:cNvSpPr txBox="1"/>
          <p:nvPr/>
        </p:nvSpPr>
        <p:spPr>
          <a:xfrm>
            <a:off x="2421558" y="204194"/>
            <a:ext cx="6722442" cy="3656386"/>
          </a:xfrm>
          <a:prstGeom prst="rect">
            <a:avLst/>
          </a:prstGeom>
          <a:noFill/>
        </p:spPr>
        <p:txBody>
          <a:bodyPr wrap="square" lIns="0" tIns="0" rIns="0" bIns="0" rtlCol="0">
            <a:spAutoFit/>
          </a:bodyPr>
          <a:lstStyle/>
          <a:p>
            <a:pPr>
              <a:lnSpc>
                <a:spcPct val="90000"/>
              </a:lnSpc>
            </a:pPr>
            <a:r>
              <a:rPr lang="en-US" sz="2400" b="1" spc="-20" dirty="0">
                <a:solidFill>
                  <a:prstClr val="black"/>
                </a:solidFill>
              </a:rPr>
              <a:t>Light Meter:</a:t>
            </a:r>
            <a:r>
              <a:rPr lang="en-US" sz="2400" spc="-20" dirty="0">
                <a:solidFill>
                  <a:prstClr val="black"/>
                </a:solidFill>
              </a:rPr>
              <a:t>     These kind of light meters are measuring how much </a:t>
            </a:r>
            <a:r>
              <a:rPr lang="en-US" sz="2400" b="1" spc="-20" dirty="0">
                <a:solidFill>
                  <a:prstClr val="black"/>
                </a:solidFill>
              </a:rPr>
              <a:t>visible</a:t>
            </a:r>
            <a:r>
              <a:rPr lang="en-US" sz="2400" spc="-20" dirty="0">
                <a:solidFill>
                  <a:prstClr val="black"/>
                </a:solidFill>
              </a:rPr>
              <a:t> light is hitting a surface.   They do not register infrared or ultraviolet light.   They are used by photographers  to set camera exposure and by architects who want to design the right amount of light  to light up work areas.   These meters measure in a unit called a </a:t>
            </a:r>
            <a:r>
              <a:rPr lang="en-US" sz="2400" b="1" spc="-20" dirty="0">
                <a:solidFill>
                  <a:prstClr val="black"/>
                </a:solidFill>
              </a:rPr>
              <a:t>Lux</a:t>
            </a:r>
            <a:r>
              <a:rPr lang="en-US" sz="2400" spc="-20" dirty="0">
                <a:solidFill>
                  <a:prstClr val="black"/>
                </a:solidFill>
              </a:rPr>
              <a:t>.  Light bulbs are often labeled with their brightness in </a:t>
            </a:r>
            <a:r>
              <a:rPr lang="en-US" sz="2400" b="1" spc="-20" dirty="0">
                <a:solidFill>
                  <a:prstClr val="black"/>
                </a:solidFill>
              </a:rPr>
              <a:t>lumens</a:t>
            </a:r>
            <a:r>
              <a:rPr lang="en-US" sz="2400" spc="-20" dirty="0">
                <a:solidFill>
                  <a:prstClr val="black"/>
                </a:solidFill>
              </a:rPr>
              <a:t> which represent the total amount of visible light coming from the bulb.  Lux measures the amount of light that is spread out over a certain area away from the bulb.</a:t>
            </a:r>
            <a:endParaRPr lang="en-US" sz="2400" dirty="0">
              <a:solidFill>
                <a:prstClr val="black"/>
              </a:solidFill>
            </a:endParaRPr>
          </a:p>
        </p:txBody>
      </p:sp>
      <p:sp>
        <p:nvSpPr>
          <p:cNvPr id="4" name="TextBox 3"/>
          <p:cNvSpPr txBox="1"/>
          <p:nvPr/>
        </p:nvSpPr>
        <p:spPr>
          <a:xfrm>
            <a:off x="1269507" y="4983946"/>
            <a:ext cx="3745125" cy="1329595"/>
          </a:xfrm>
          <a:prstGeom prst="rect">
            <a:avLst/>
          </a:prstGeom>
          <a:noFill/>
        </p:spPr>
        <p:txBody>
          <a:bodyPr wrap="square" lIns="0" tIns="0" rIns="0" bIns="0" rtlCol="0">
            <a:spAutoFit/>
          </a:bodyPr>
          <a:lstStyle/>
          <a:p>
            <a:pPr algn="r">
              <a:lnSpc>
                <a:spcPct val="90000"/>
              </a:lnSpc>
            </a:pPr>
            <a:r>
              <a:rPr lang="en-US" sz="2400" b="1" spc="-20" dirty="0">
                <a:solidFill>
                  <a:prstClr val="black"/>
                </a:solidFill>
              </a:rPr>
              <a:t>Incandescent:   </a:t>
            </a:r>
            <a:r>
              <a:rPr lang="en-US" sz="2400" spc="-20" dirty="0">
                <a:solidFill>
                  <a:prstClr val="black"/>
                </a:solidFill>
              </a:rPr>
              <a:t>_____ Lux       </a:t>
            </a:r>
            <a:endParaRPr lang="en-US" sz="2400" spc="-20" dirty="0" smtClean="0">
              <a:solidFill>
                <a:prstClr val="black"/>
              </a:solidFill>
            </a:endParaRPr>
          </a:p>
          <a:p>
            <a:pPr algn="r">
              <a:lnSpc>
                <a:spcPct val="90000"/>
              </a:lnSpc>
            </a:pPr>
            <a:r>
              <a:rPr lang="en-US" sz="2400" b="1" spc="-20" dirty="0" smtClean="0">
                <a:solidFill>
                  <a:prstClr val="black"/>
                </a:solidFill>
              </a:rPr>
              <a:t>Halogen</a:t>
            </a:r>
            <a:r>
              <a:rPr lang="en-US" sz="2400" b="1" spc="-20" dirty="0">
                <a:solidFill>
                  <a:prstClr val="black"/>
                </a:solidFill>
              </a:rPr>
              <a:t>:   </a:t>
            </a:r>
            <a:r>
              <a:rPr lang="en-US" sz="2400" spc="-20" dirty="0">
                <a:solidFill>
                  <a:prstClr val="black"/>
                </a:solidFill>
              </a:rPr>
              <a:t>____ Lux           </a:t>
            </a:r>
            <a:endParaRPr lang="en-US" sz="2400" spc="-20" dirty="0" smtClean="0">
              <a:solidFill>
                <a:prstClr val="black"/>
              </a:solidFill>
            </a:endParaRPr>
          </a:p>
          <a:p>
            <a:pPr algn="r">
              <a:lnSpc>
                <a:spcPct val="90000"/>
              </a:lnSpc>
            </a:pPr>
            <a:r>
              <a:rPr lang="en-US" sz="2400" b="1" spc="-20" dirty="0" smtClean="0">
                <a:solidFill>
                  <a:prstClr val="black"/>
                </a:solidFill>
              </a:rPr>
              <a:t>Fluorescent</a:t>
            </a:r>
            <a:r>
              <a:rPr lang="en-US" sz="2400" b="1" spc="-20" dirty="0">
                <a:solidFill>
                  <a:prstClr val="black"/>
                </a:solidFill>
              </a:rPr>
              <a:t>:   </a:t>
            </a:r>
            <a:r>
              <a:rPr lang="en-US" sz="2400" spc="-20" dirty="0">
                <a:solidFill>
                  <a:prstClr val="black"/>
                </a:solidFill>
              </a:rPr>
              <a:t>______ Lux            </a:t>
            </a:r>
            <a:endParaRPr lang="en-US" sz="2400" spc="-20" dirty="0" smtClean="0">
              <a:solidFill>
                <a:prstClr val="black"/>
              </a:solidFill>
            </a:endParaRPr>
          </a:p>
          <a:p>
            <a:pPr algn="r">
              <a:lnSpc>
                <a:spcPct val="90000"/>
              </a:lnSpc>
            </a:pPr>
            <a:r>
              <a:rPr lang="en-US" sz="2400" b="1" spc="-20" dirty="0" smtClean="0">
                <a:solidFill>
                  <a:prstClr val="black"/>
                </a:solidFill>
              </a:rPr>
              <a:t>LED</a:t>
            </a:r>
            <a:r>
              <a:rPr lang="en-US" sz="2400" b="1" spc="-20" dirty="0">
                <a:solidFill>
                  <a:prstClr val="black"/>
                </a:solidFill>
              </a:rPr>
              <a:t>:   </a:t>
            </a:r>
            <a:r>
              <a:rPr lang="en-US" sz="2400" spc="-20" dirty="0">
                <a:solidFill>
                  <a:prstClr val="black"/>
                </a:solidFill>
              </a:rPr>
              <a:t>______ Lux</a:t>
            </a:r>
            <a:endParaRPr lang="en-US" sz="2400" dirty="0">
              <a:solidFill>
                <a:prstClr val="black"/>
              </a:solidFill>
            </a:endParaRPr>
          </a:p>
        </p:txBody>
      </p:sp>
      <p:sp>
        <p:nvSpPr>
          <p:cNvPr id="5" name="TextBox 4"/>
          <p:cNvSpPr txBox="1"/>
          <p:nvPr/>
        </p:nvSpPr>
        <p:spPr>
          <a:xfrm>
            <a:off x="160019" y="3922620"/>
            <a:ext cx="8859694" cy="923330"/>
          </a:xfrm>
          <a:prstGeom prst="rect">
            <a:avLst/>
          </a:prstGeom>
          <a:noFill/>
        </p:spPr>
        <p:txBody>
          <a:bodyPr wrap="square" lIns="0" tIns="0" rIns="0" bIns="0" rtlCol="0">
            <a:spAutoFit/>
          </a:bodyPr>
          <a:lstStyle/>
          <a:p>
            <a:r>
              <a:rPr lang="en-US" sz="2000" b="1" spc="-20" dirty="0">
                <a:solidFill>
                  <a:prstClr val="black"/>
                </a:solidFill>
              </a:rPr>
              <a:t>2) Measure brightness using light meter:</a:t>
            </a:r>
            <a:r>
              <a:rPr lang="en-US" sz="2000" spc="-20" dirty="0">
                <a:solidFill>
                  <a:prstClr val="black"/>
                </a:solidFill>
              </a:rPr>
              <a:t>     Use a light meter to measure the lux at 12 inches away from each of the below bulbs.  (Note: most </a:t>
            </a:r>
            <a:r>
              <a:rPr lang="en-US" sz="2000" spc="-20" dirty="0" err="1">
                <a:solidFill>
                  <a:prstClr val="black"/>
                </a:solidFill>
              </a:rPr>
              <a:t>smartphones</a:t>
            </a:r>
            <a:r>
              <a:rPr lang="en-US" sz="2000" spc="-20" dirty="0">
                <a:solidFill>
                  <a:prstClr val="black"/>
                </a:solidFill>
              </a:rPr>
              <a:t> also have built-in light meter</a:t>
            </a:r>
            <a:r>
              <a:rPr lang="en-US" sz="2000" spc="-20" dirty="0" smtClean="0">
                <a:solidFill>
                  <a:prstClr val="black"/>
                </a:solidFill>
              </a:rPr>
              <a:t>).  For one setup, a </a:t>
            </a:r>
            <a:r>
              <a:rPr lang="en-US" sz="2000" spc="-20" dirty="0" err="1" smtClean="0">
                <a:solidFill>
                  <a:prstClr val="black"/>
                </a:solidFill>
              </a:rPr>
              <a:t>smartphone</a:t>
            </a:r>
            <a:r>
              <a:rPr lang="en-US" sz="2000" spc="-20" dirty="0" smtClean="0">
                <a:solidFill>
                  <a:prstClr val="black"/>
                </a:solidFill>
              </a:rPr>
              <a:t> will be used to measure Lux values.</a:t>
            </a:r>
            <a:endParaRPr lang="en-US" sz="2000" dirty="0">
              <a:solidFill>
                <a:prstClr val="black"/>
              </a:solidFill>
            </a:endParaRPr>
          </a:p>
        </p:txBody>
      </p:sp>
      <p:sp>
        <p:nvSpPr>
          <p:cNvPr id="6" name="TextBox 5"/>
          <p:cNvSpPr txBox="1"/>
          <p:nvPr/>
        </p:nvSpPr>
        <p:spPr>
          <a:xfrm>
            <a:off x="5779363" y="5033639"/>
            <a:ext cx="2920754" cy="1200329"/>
          </a:xfrm>
          <a:prstGeom prst="rect">
            <a:avLst/>
          </a:prstGeom>
          <a:solidFill>
            <a:schemeClr val="bg2"/>
          </a:solidFill>
          <a:ln w="28575">
            <a:solidFill>
              <a:schemeClr val="tx1"/>
            </a:solidFill>
          </a:ln>
        </p:spPr>
        <p:txBody>
          <a:bodyPr wrap="square" rtlCol="0">
            <a:spAutoFit/>
          </a:bodyPr>
          <a:lstStyle/>
          <a:p>
            <a:r>
              <a:rPr lang="en-US" sz="2400" dirty="0" smtClean="0"/>
              <a:t>Try to block the room lights from hitting the light meter.</a:t>
            </a:r>
            <a:endParaRPr lang="en-US" sz="2400" dirty="0"/>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94368" y="431655"/>
            <a:ext cx="8476769" cy="1661993"/>
          </a:xfrm>
          <a:prstGeom prst="rect">
            <a:avLst/>
          </a:prstGeom>
          <a:noFill/>
        </p:spPr>
        <p:txBody>
          <a:bodyPr wrap="square" lIns="0" tIns="0" rIns="0" bIns="0" rtlCol="0">
            <a:spAutoFit/>
          </a:bodyPr>
          <a:lstStyle/>
          <a:p>
            <a:pPr>
              <a:lnSpc>
                <a:spcPct val="90000"/>
              </a:lnSpc>
            </a:pPr>
            <a:r>
              <a:rPr lang="en-US" sz="2400" b="1" spc="-20" dirty="0">
                <a:solidFill>
                  <a:prstClr val="black"/>
                </a:solidFill>
              </a:rPr>
              <a:t>Comparing bulb efficiency:</a:t>
            </a:r>
            <a:r>
              <a:rPr lang="en-US" sz="2400" spc="-20" dirty="0">
                <a:solidFill>
                  <a:prstClr val="black"/>
                </a:solidFill>
              </a:rPr>
              <a:t>     Since these bulbs are have different wattages,  it’s not fair to judge their efficiency by the lux value ; however, by dividing the lux value by the watt value, we get lux per 1 watt.   That allows you to compare them fairly because you are discovering how many lux each watt of that bulb produces.   </a:t>
            </a:r>
          </a:p>
        </p:txBody>
      </p:sp>
      <p:sp>
        <p:nvSpPr>
          <p:cNvPr id="3" name="TextBox 2"/>
          <p:cNvSpPr txBox="1"/>
          <p:nvPr/>
        </p:nvSpPr>
        <p:spPr>
          <a:xfrm>
            <a:off x="265221" y="2250656"/>
            <a:ext cx="8497042" cy="1661993"/>
          </a:xfrm>
          <a:prstGeom prst="rect">
            <a:avLst/>
          </a:prstGeom>
          <a:noFill/>
        </p:spPr>
        <p:txBody>
          <a:bodyPr wrap="square" lIns="0" tIns="0" rIns="0" bIns="0" rtlCol="0">
            <a:spAutoFit/>
          </a:bodyPr>
          <a:lstStyle/>
          <a:p>
            <a:pPr>
              <a:lnSpc>
                <a:spcPct val="90000"/>
              </a:lnSpc>
            </a:pPr>
            <a:r>
              <a:rPr lang="en-US" sz="2400" b="1" spc="-20" dirty="0">
                <a:solidFill>
                  <a:prstClr val="black"/>
                </a:solidFill>
              </a:rPr>
              <a:t>3) Calculate the lux per watt for each bulb:</a:t>
            </a:r>
            <a:r>
              <a:rPr lang="en-US" sz="2400" spc="-20" dirty="0">
                <a:solidFill>
                  <a:prstClr val="black"/>
                </a:solidFill>
              </a:rPr>
              <a:t>     Whenever you see “per” that’s a clue to divide the measurement  in front of “per” by the measurement after the “per”.   In other words, the “per” is replaced with a divide sign ( ÷  or / ).   So to get lux per watt, divide the lux values by the watt values for each bulb.  </a:t>
            </a:r>
            <a:endParaRPr lang="en-US" sz="2400" dirty="0">
              <a:solidFill>
                <a:prstClr val="black"/>
              </a:solidFill>
            </a:endParaRPr>
          </a:p>
        </p:txBody>
      </p:sp>
      <p:sp>
        <p:nvSpPr>
          <p:cNvPr id="4" name="TextBox 3"/>
          <p:cNvSpPr txBox="1"/>
          <p:nvPr/>
        </p:nvSpPr>
        <p:spPr>
          <a:xfrm>
            <a:off x="213139" y="4060754"/>
            <a:ext cx="4474272" cy="1477328"/>
          </a:xfrm>
          <a:prstGeom prst="rect">
            <a:avLst/>
          </a:prstGeom>
          <a:noFill/>
        </p:spPr>
        <p:txBody>
          <a:bodyPr wrap="square" lIns="0" tIns="0" rIns="0" bIns="0" rtlCol="0">
            <a:spAutoFit/>
          </a:bodyPr>
          <a:lstStyle/>
          <a:p>
            <a:pPr algn="r"/>
            <a:r>
              <a:rPr lang="en-US" sz="2400" b="1" spc="-30" dirty="0">
                <a:solidFill>
                  <a:prstClr val="black"/>
                </a:solidFill>
              </a:rPr>
              <a:t>Incandescent:</a:t>
            </a:r>
            <a:r>
              <a:rPr lang="en-US" sz="2400" spc="-30" dirty="0">
                <a:solidFill>
                  <a:prstClr val="black"/>
                </a:solidFill>
              </a:rPr>
              <a:t>______ lux/watt     </a:t>
            </a:r>
            <a:r>
              <a:rPr lang="en-US" sz="2400" spc="-30" dirty="0" smtClean="0">
                <a:solidFill>
                  <a:prstClr val="black"/>
                </a:solidFill>
              </a:rPr>
              <a:t/>
            </a:r>
            <a:br>
              <a:rPr lang="en-US" sz="2400" spc="-30" dirty="0" smtClean="0">
                <a:solidFill>
                  <a:prstClr val="black"/>
                </a:solidFill>
              </a:rPr>
            </a:br>
            <a:r>
              <a:rPr lang="en-US" sz="2400" b="1" spc="-30" dirty="0" smtClean="0">
                <a:solidFill>
                  <a:prstClr val="black"/>
                </a:solidFill>
              </a:rPr>
              <a:t>Halogen</a:t>
            </a:r>
            <a:r>
              <a:rPr lang="en-US" sz="2400" b="1" spc="-30" dirty="0">
                <a:solidFill>
                  <a:prstClr val="black"/>
                </a:solidFill>
              </a:rPr>
              <a:t>:</a:t>
            </a:r>
            <a:r>
              <a:rPr lang="en-US" sz="2400" spc="-30" dirty="0">
                <a:solidFill>
                  <a:prstClr val="black"/>
                </a:solidFill>
              </a:rPr>
              <a:t>______ </a:t>
            </a:r>
            <a:r>
              <a:rPr lang="en-US" sz="2400" spc="-30" dirty="0" smtClean="0">
                <a:solidFill>
                  <a:prstClr val="black"/>
                </a:solidFill>
              </a:rPr>
              <a:t>lux/watt     </a:t>
            </a:r>
            <a:br>
              <a:rPr lang="en-US" sz="2400" spc="-30" dirty="0" smtClean="0">
                <a:solidFill>
                  <a:prstClr val="black"/>
                </a:solidFill>
              </a:rPr>
            </a:br>
            <a:r>
              <a:rPr lang="en-US" sz="2400" b="1" spc="-30" dirty="0" smtClean="0">
                <a:solidFill>
                  <a:prstClr val="black"/>
                </a:solidFill>
              </a:rPr>
              <a:t>Fluorescent</a:t>
            </a:r>
            <a:r>
              <a:rPr lang="en-US" sz="2400" b="1" spc="-30" dirty="0">
                <a:solidFill>
                  <a:prstClr val="black"/>
                </a:solidFill>
              </a:rPr>
              <a:t>:</a:t>
            </a:r>
            <a:r>
              <a:rPr lang="en-US" sz="2400" spc="-30" dirty="0">
                <a:solidFill>
                  <a:prstClr val="black"/>
                </a:solidFill>
              </a:rPr>
              <a:t>______ </a:t>
            </a:r>
            <a:r>
              <a:rPr lang="en-US" sz="2400" spc="-30" dirty="0" smtClean="0">
                <a:solidFill>
                  <a:prstClr val="black"/>
                </a:solidFill>
              </a:rPr>
              <a:t>lux/watt     </a:t>
            </a:r>
            <a:br>
              <a:rPr lang="en-US" sz="2400" spc="-30" dirty="0" smtClean="0">
                <a:solidFill>
                  <a:prstClr val="black"/>
                </a:solidFill>
              </a:rPr>
            </a:br>
            <a:r>
              <a:rPr lang="en-US" sz="2400" b="1" spc="-30" dirty="0" smtClean="0">
                <a:solidFill>
                  <a:prstClr val="black"/>
                </a:solidFill>
              </a:rPr>
              <a:t>LED</a:t>
            </a:r>
            <a:r>
              <a:rPr lang="en-US" sz="2400" b="1" spc="-30" dirty="0">
                <a:solidFill>
                  <a:prstClr val="black"/>
                </a:solidFill>
              </a:rPr>
              <a:t>:</a:t>
            </a:r>
            <a:r>
              <a:rPr lang="en-US" sz="2400" spc="-30" dirty="0">
                <a:solidFill>
                  <a:prstClr val="black"/>
                </a:solidFill>
              </a:rPr>
              <a:t>______ lux/watt</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7" descr="http://www.envirogadget.com/wp-content/uploads/2010/10/Radiometer.jpg"/>
          <p:cNvPicPr>
            <a:picLocks noChangeAspect="1" noChangeArrowheads="1"/>
          </p:cNvPicPr>
          <p:nvPr/>
        </p:nvPicPr>
        <p:blipFill>
          <a:blip r:embed="rId3" cstate="print"/>
          <a:srcRect/>
          <a:stretch>
            <a:fillRect/>
          </a:stretch>
        </p:blipFill>
        <p:spPr bwMode="auto">
          <a:xfrm>
            <a:off x="106532" y="186486"/>
            <a:ext cx="1837677" cy="2525516"/>
          </a:xfrm>
          <a:prstGeom prst="rect">
            <a:avLst/>
          </a:prstGeom>
          <a:noFill/>
        </p:spPr>
      </p:pic>
      <p:sp>
        <p:nvSpPr>
          <p:cNvPr id="3" name="TextBox 2"/>
          <p:cNvSpPr txBox="1"/>
          <p:nvPr/>
        </p:nvSpPr>
        <p:spPr>
          <a:xfrm>
            <a:off x="150921" y="5274318"/>
            <a:ext cx="8859914" cy="304699"/>
          </a:xfrm>
          <a:prstGeom prst="rect">
            <a:avLst/>
          </a:prstGeom>
          <a:noFill/>
        </p:spPr>
        <p:txBody>
          <a:bodyPr wrap="square" lIns="0" tIns="0" rIns="0" bIns="0" rtlCol="0">
            <a:spAutoFit/>
          </a:bodyPr>
          <a:lstStyle/>
          <a:p>
            <a:pPr>
              <a:lnSpc>
                <a:spcPct val="90000"/>
              </a:lnSpc>
            </a:pPr>
            <a:r>
              <a:rPr lang="en-US" sz="2200" b="1" spc="-20" dirty="0">
                <a:solidFill>
                  <a:prstClr val="black"/>
                </a:solidFill>
              </a:rPr>
              <a:t>4) Bulb that made the Radiometer spin the fastest:</a:t>
            </a:r>
            <a:r>
              <a:rPr lang="en-US" sz="2200" spc="-20" dirty="0">
                <a:solidFill>
                  <a:prstClr val="black"/>
                </a:solidFill>
              </a:rPr>
              <a:t>   ________________</a:t>
            </a:r>
            <a:endParaRPr lang="en-US" sz="2200" dirty="0">
              <a:solidFill>
                <a:prstClr val="black"/>
              </a:solidFill>
            </a:endParaRPr>
          </a:p>
        </p:txBody>
      </p:sp>
      <p:sp>
        <p:nvSpPr>
          <p:cNvPr id="4" name="TextBox 3"/>
          <p:cNvSpPr txBox="1"/>
          <p:nvPr/>
        </p:nvSpPr>
        <p:spPr>
          <a:xfrm>
            <a:off x="2030545" y="204937"/>
            <a:ext cx="6882636" cy="4985980"/>
          </a:xfrm>
          <a:prstGeom prst="rect">
            <a:avLst/>
          </a:prstGeom>
          <a:noFill/>
        </p:spPr>
        <p:txBody>
          <a:bodyPr wrap="square" lIns="0" tIns="0" rIns="0" bIns="0" rtlCol="0">
            <a:spAutoFit/>
          </a:bodyPr>
          <a:lstStyle/>
          <a:p>
            <a:pPr>
              <a:lnSpc>
                <a:spcPct val="90000"/>
              </a:lnSpc>
            </a:pPr>
            <a:r>
              <a:rPr lang="en-US" sz="2400" b="1" spc="-20" dirty="0">
                <a:solidFill>
                  <a:prstClr val="black"/>
                </a:solidFill>
              </a:rPr>
              <a:t>Energy wasted:</a:t>
            </a:r>
            <a:r>
              <a:rPr lang="en-US" sz="2400" spc="-20" dirty="0">
                <a:solidFill>
                  <a:prstClr val="black"/>
                </a:solidFill>
              </a:rPr>
              <a:t>     In all 4 bulbs, not all of the energy being consumed (watts) is going into producing visible light.   Some energy goes into producing ultraviolet  light and infrared light (mostly infrared light) that we can’t see.     The radiometer on the left reacts mostly to </a:t>
            </a:r>
            <a:r>
              <a:rPr lang="en-US" sz="2400" b="1" spc="-20" dirty="0">
                <a:solidFill>
                  <a:prstClr val="black"/>
                </a:solidFill>
              </a:rPr>
              <a:t>infrared light.</a:t>
            </a:r>
            <a:r>
              <a:rPr lang="en-US" sz="2400" spc="-20" dirty="0">
                <a:solidFill>
                  <a:prstClr val="black"/>
                </a:solidFill>
              </a:rPr>
              <a:t>  The black surfaces absorb more of the visible and infrared light than the white surfaces.   That makes the black squares hotter.   This heat transfers to the argon gas around the black squares.    The fast moving argon atoms  strike the surface of the black square harder therefore pushing it in that direction.    </a:t>
            </a:r>
            <a:r>
              <a:rPr lang="en-US" sz="2400" spc="-20" dirty="0">
                <a:solidFill>
                  <a:prstClr val="black"/>
                </a:solidFill>
              </a:rPr>
              <a:t>Shine the four lights on the radiometer and see if you can tell which one </a:t>
            </a:r>
            <a:r>
              <a:rPr lang="en-US" sz="2400" spc="-20" dirty="0" smtClean="0">
                <a:solidFill>
                  <a:prstClr val="black"/>
                </a:solidFill>
              </a:rPr>
              <a:t>makes the </a:t>
            </a:r>
            <a:r>
              <a:rPr lang="en-US" sz="2400" spc="-20" dirty="0">
                <a:solidFill>
                  <a:prstClr val="black"/>
                </a:solidFill>
              </a:rPr>
              <a:t>radiometer spin the fastest, which is likely the one that makes the most infrared. </a:t>
            </a:r>
            <a:endParaRPr lang="en-US" sz="2400"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75208" y="290727"/>
            <a:ext cx="8646851" cy="1329595"/>
          </a:xfrm>
          <a:prstGeom prst="rect">
            <a:avLst/>
          </a:prstGeom>
          <a:noFill/>
        </p:spPr>
        <p:txBody>
          <a:bodyPr wrap="square" lIns="0" tIns="0" rIns="0" bIns="0" rtlCol="0">
            <a:spAutoFit/>
          </a:bodyPr>
          <a:lstStyle/>
          <a:p>
            <a:pPr>
              <a:lnSpc>
                <a:spcPct val="90000"/>
              </a:lnSpc>
            </a:pPr>
            <a:r>
              <a:rPr lang="en-US" sz="2400" b="1" spc="-20" dirty="0">
                <a:solidFill>
                  <a:prstClr val="black"/>
                </a:solidFill>
              </a:rPr>
              <a:t>UV light: </a:t>
            </a:r>
            <a:r>
              <a:rPr lang="en-US" sz="2400" spc="-20" dirty="0">
                <a:solidFill>
                  <a:prstClr val="black"/>
                </a:solidFill>
              </a:rPr>
              <a:t>     A bulb that produces infrared light is wasteful, but a bulb that produces UV light can be harmful to skin and eyes.   Using the </a:t>
            </a:r>
            <a:r>
              <a:rPr lang="en-US" sz="2400" spc="-20" dirty="0" err="1">
                <a:solidFill>
                  <a:prstClr val="black"/>
                </a:solidFill>
              </a:rPr>
              <a:t>Arduino</a:t>
            </a:r>
            <a:r>
              <a:rPr lang="en-US" sz="2400" spc="-20" dirty="0">
                <a:solidFill>
                  <a:prstClr val="black"/>
                </a:solidFill>
              </a:rPr>
              <a:t> based UV meter, report which one is producing the most UV light.</a:t>
            </a:r>
            <a:endParaRPr lang="en-US" sz="2400" dirty="0">
              <a:solidFill>
                <a:prstClr val="black"/>
              </a:solidFill>
            </a:endParaRPr>
          </a:p>
        </p:txBody>
      </p:sp>
      <p:sp>
        <p:nvSpPr>
          <p:cNvPr id="3" name="TextBox 2"/>
          <p:cNvSpPr txBox="1"/>
          <p:nvPr/>
        </p:nvSpPr>
        <p:spPr>
          <a:xfrm>
            <a:off x="2479287" y="1472043"/>
            <a:ext cx="3664060" cy="332399"/>
          </a:xfrm>
          <a:prstGeom prst="rect">
            <a:avLst/>
          </a:prstGeom>
          <a:noFill/>
        </p:spPr>
        <p:txBody>
          <a:bodyPr wrap="square" lIns="0" tIns="0" rIns="0" bIns="0" rtlCol="0">
            <a:spAutoFit/>
          </a:bodyPr>
          <a:lstStyle/>
          <a:p>
            <a:pPr>
              <a:lnSpc>
                <a:spcPct val="90000"/>
              </a:lnSpc>
            </a:pPr>
            <a:r>
              <a:rPr lang="en-US" sz="2400" b="1" spc="-20" dirty="0">
                <a:solidFill>
                  <a:prstClr val="black"/>
                </a:solidFill>
              </a:rPr>
              <a:t>5) _________________</a:t>
            </a:r>
            <a:endParaRPr lang="en-US" sz="2400" b="1" dirty="0">
              <a:solidFill>
                <a:prstClr val="black"/>
              </a:solidFill>
            </a:endParaRPr>
          </a:p>
        </p:txBody>
      </p:sp>
      <p:pic>
        <p:nvPicPr>
          <p:cNvPr id="5" name="Picture 1" descr="E:\ChemistryLand\CHM107LLhybrid\6. UV and Air Pollution\UVtesterArduino.jpg"/>
          <p:cNvPicPr>
            <a:picLocks noChangeAspect="1" noChangeArrowheads="1"/>
          </p:cNvPicPr>
          <p:nvPr/>
        </p:nvPicPr>
        <p:blipFill>
          <a:blip r:embed="rId3" cstate="screen"/>
          <a:srcRect/>
          <a:stretch>
            <a:fillRect/>
          </a:stretch>
        </p:blipFill>
        <p:spPr bwMode="auto">
          <a:xfrm>
            <a:off x="759042" y="2034464"/>
            <a:ext cx="7636112" cy="4295313"/>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08734" y="271323"/>
            <a:ext cx="8486691" cy="1661993"/>
          </a:xfrm>
          <a:prstGeom prst="rect">
            <a:avLst/>
          </a:prstGeom>
          <a:noFill/>
        </p:spPr>
        <p:txBody>
          <a:bodyPr wrap="square" lIns="0" tIns="0" rIns="0" bIns="0" rtlCol="0">
            <a:spAutoFit/>
          </a:bodyPr>
          <a:lstStyle/>
          <a:p>
            <a:pPr>
              <a:lnSpc>
                <a:spcPct val="90000"/>
              </a:lnSpc>
            </a:pPr>
            <a:r>
              <a:rPr lang="en-US" sz="2400" b="1" spc="-20" dirty="0">
                <a:solidFill>
                  <a:prstClr val="black"/>
                </a:solidFill>
              </a:rPr>
              <a:t>Bulb ID with Spectroscope: </a:t>
            </a:r>
            <a:r>
              <a:rPr lang="en-US" sz="2400" spc="-20" dirty="0">
                <a:solidFill>
                  <a:prstClr val="black"/>
                </a:solidFill>
              </a:rPr>
              <a:t>     A fluorescent bulb is easy to identify by its spectrum.   </a:t>
            </a:r>
            <a:r>
              <a:rPr lang="en-US" sz="2400" spc="-20" dirty="0">
                <a:solidFill>
                  <a:prstClr val="black"/>
                </a:solidFill>
              </a:rPr>
              <a:t>They have bands </a:t>
            </a:r>
            <a:r>
              <a:rPr lang="en-US" sz="2400" spc="-20" dirty="0" smtClean="0">
                <a:solidFill>
                  <a:prstClr val="black"/>
                </a:solidFill>
              </a:rPr>
              <a:t>of </a:t>
            </a:r>
            <a:r>
              <a:rPr lang="en-US" sz="2400" spc="-20" dirty="0">
                <a:solidFill>
                  <a:prstClr val="black"/>
                </a:solidFill>
              </a:rPr>
              <a:t>color in the spectrum due to the phosphors </a:t>
            </a:r>
            <a:r>
              <a:rPr lang="en-US" sz="2400" spc="-20" dirty="0" smtClean="0">
                <a:solidFill>
                  <a:prstClr val="black"/>
                </a:solidFill>
              </a:rPr>
              <a:t>emitting </a:t>
            </a:r>
            <a:r>
              <a:rPr lang="en-US" sz="2400" spc="-20" dirty="0">
                <a:solidFill>
                  <a:prstClr val="black"/>
                </a:solidFill>
              </a:rPr>
              <a:t>certain wavelengths of  light.  What </a:t>
            </a:r>
            <a:r>
              <a:rPr lang="en-US" sz="2400" spc="-30" dirty="0" smtClean="0">
                <a:solidFill>
                  <a:prstClr val="black"/>
                </a:solidFill>
              </a:rPr>
              <a:t>wavelengths </a:t>
            </a:r>
            <a:r>
              <a:rPr lang="en-US" sz="2400" spc="-30" dirty="0">
                <a:solidFill>
                  <a:prstClr val="black"/>
                </a:solidFill>
              </a:rPr>
              <a:t>are emitted by the fluorescent bulb?</a:t>
            </a:r>
            <a:br>
              <a:rPr lang="en-US" sz="2400" spc="-30" dirty="0">
                <a:solidFill>
                  <a:prstClr val="black"/>
                </a:solidFill>
              </a:rPr>
            </a:br>
            <a:r>
              <a:rPr lang="en-US" sz="2400" spc="-30" dirty="0">
                <a:solidFill>
                  <a:prstClr val="black"/>
                </a:solidFill>
              </a:rPr>
              <a:t>(The numbers are in 100’s of nanometers)</a:t>
            </a:r>
          </a:p>
        </p:txBody>
      </p:sp>
      <p:pic>
        <p:nvPicPr>
          <p:cNvPr id="3" name="Picture 22" descr="http://www.chemistryland.com/CHM107Lab/Exp7/Spectroscope/FluorescentSpectrumBoth.jpg"/>
          <p:cNvPicPr>
            <a:picLocks noChangeAspect="1" noChangeArrowheads="1"/>
          </p:cNvPicPr>
          <p:nvPr/>
        </p:nvPicPr>
        <p:blipFill>
          <a:blip r:embed="rId3" cstate="print"/>
          <a:srcRect/>
          <a:stretch>
            <a:fillRect/>
          </a:stretch>
        </p:blipFill>
        <p:spPr bwMode="auto">
          <a:xfrm>
            <a:off x="2953918" y="3379926"/>
            <a:ext cx="3485932" cy="1094420"/>
          </a:xfrm>
          <a:prstGeom prst="rect">
            <a:avLst/>
          </a:prstGeom>
          <a:noFill/>
        </p:spPr>
      </p:pic>
      <p:sp>
        <p:nvSpPr>
          <p:cNvPr id="4" name="TextBox 3"/>
          <p:cNvSpPr txBox="1"/>
          <p:nvPr/>
        </p:nvSpPr>
        <p:spPr>
          <a:xfrm>
            <a:off x="503230" y="2164695"/>
            <a:ext cx="7229220" cy="1050737"/>
          </a:xfrm>
          <a:prstGeom prst="rect">
            <a:avLst/>
          </a:prstGeom>
          <a:noFill/>
        </p:spPr>
        <p:txBody>
          <a:bodyPr wrap="square" lIns="0" tIns="0" rIns="0" bIns="0" rtlCol="0">
            <a:spAutoFit/>
          </a:bodyPr>
          <a:lstStyle/>
          <a:p>
            <a:pPr>
              <a:lnSpc>
                <a:spcPct val="150000"/>
              </a:lnSpc>
            </a:pPr>
            <a:r>
              <a:rPr lang="en-US" sz="2400" b="1" spc="-20" dirty="0">
                <a:solidFill>
                  <a:prstClr val="black"/>
                </a:solidFill>
              </a:rPr>
              <a:t>6) ________________________________</a:t>
            </a:r>
          </a:p>
          <a:p>
            <a:pPr>
              <a:lnSpc>
                <a:spcPct val="150000"/>
              </a:lnSpc>
            </a:pPr>
            <a:r>
              <a:rPr lang="en-US" sz="2400" b="1" spc="-20" dirty="0">
                <a:solidFill>
                  <a:prstClr val="black"/>
                </a:solidFill>
              </a:rPr>
              <a:t>     ________________________________</a:t>
            </a:r>
            <a:endParaRPr lang="en-US" sz="2400" b="1"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xagon 1"/>
          <p:cNvSpPr/>
          <p:nvPr/>
        </p:nvSpPr>
        <p:spPr>
          <a:xfrm>
            <a:off x="84544" y="65574"/>
            <a:ext cx="8707095" cy="36576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3" name="TextBox 2"/>
          <p:cNvSpPr txBox="1"/>
          <p:nvPr/>
        </p:nvSpPr>
        <p:spPr>
          <a:xfrm>
            <a:off x="150392" y="65478"/>
            <a:ext cx="8575400" cy="369332"/>
          </a:xfrm>
          <a:prstGeom prst="rect">
            <a:avLst/>
          </a:prstGeom>
          <a:noFill/>
        </p:spPr>
        <p:txBody>
          <a:bodyPr wrap="square" lIns="0" tIns="0" rIns="0" bIns="0" rtlCol="0">
            <a:spAutoFit/>
          </a:bodyPr>
          <a:lstStyle/>
          <a:p>
            <a:pPr algn="ctr"/>
            <a:r>
              <a:rPr lang="en-US" sz="2400" b="1" spc="-40" dirty="0">
                <a:solidFill>
                  <a:prstClr val="black"/>
                </a:solidFill>
                <a:latin typeface="Trajan Pro" pitchFamily="18" charset="0"/>
              </a:rPr>
              <a:t>Lab 8: Energy: </a:t>
            </a:r>
            <a:r>
              <a:rPr lang="en-US" sz="2400" b="1" dirty="0">
                <a:solidFill>
                  <a:prstClr val="black"/>
                </a:solidFill>
                <a:latin typeface="Trajan Pro" pitchFamily="18" charset="0"/>
              </a:rPr>
              <a:t> </a:t>
            </a:r>
            <a:r>
              <a:rPr lang="en-US" sz="2000" dirty="0">
                <a:solidFill>
                  <a:prstClr val="black"/>
                </a:solidFill>
                <a:latin typeface="Arial" pitchFamily="34" charset="0"/>
                <a:cs typeface="Arial" pitchFamily="34" charset="0"/>
              </a:rPr>
              <a:t>Energy </a:t>
            </a:r>
            <a:r>
              <a:rPr lang="en-US" sz="2000" dirty="0" smtClean="0">
                <a:solidFill>
                  <a:prstClr val="black"/>
                </a:solidFill>
                <a:latin typeface="Arial" pitchFamily="34" charset="0"/>
                <a:cs typeface="Arial" pitchFamily="34" charset="0"/>
              </a:rPr>
              <a:t>conversion</a:t>
            </a:r>
            <a:endParaRPr lang="en-US" baseline="-25000" dirty="0">
              <a:solidFill>
                <a:prstClr val="black"/>
              </a:solidFill>
              <a:latin typeface="Arial" pitchFamily="34" charset="0"/>
              <a:cs typeface="Arial" pitchFamily="34" charset="0"/>
            </a:endParaRPr>
          </a:p>
        </p:txBody>
      </p:sp>
      <p:sp>
        <p:nvSpPr>
          <p:cNvPr id="4" name="TextBox 3"/>
          <p:cNvSpPr txBox="1"/>
          <p:nvPr/>
        </p:nvSpPr>
        <p:spPr>
          <a:xfrm>
            <a:off x="4876801" y="2845533"/>
            <a:ext cx="4267200" cy="1484702"/>
          </a:xfrm>
          <a:prstGeom prst="rect">
            <a:avLst/>
          </a:prstGeom>
          <a:noFill/>
        </p:spPr>
        <p:txBody>
          <a:bodyPr wrap="square" lIns="0" tIns="0" rIns="0" bIns="0" rtlCol="0">
            <a:spAutoFit/>
          </a:bodyPr>
          <a:lstStyle/>
          <a:p>
            <a:pPr>
              <a:lnSpc>
                <a:spcPct val="80000"/>
              </a:lnSpc>
            </a:pPr>
            <a:r>
              <a:rPr lang="en-US" sz="2400" b="1" spc="-20" dirty="0">
                <a:solidFill>
                  <a:prstClr val="black"/>
                </a:solidFill>
              </a:rPr>
              <a:t>Hand-cranked powered flashlight:</a:t>
            </a:r>
            <a:r>
              <a:rPr lang="en-US" sz="2400" spc="-20" dirty="0">
                <a:solidFill>
                  <a:prstClr val="black"/>
                </a:solidFill>
              </a:rPr>
              <a:t>     Even though these small hand-cranked flashlights seem simple, the energy from cranking goes through many forms</a:t>
            </a:r>
            <a:r>
              <a:rPr lang="en-US" sz="2400" spc="-20" dirty="0" smtClean="0">
                <a:solidFill>
                  <a:prstClr val="black"/>
                </a:solidFill>
              </a:rPr>
              <a:t>.</a:t>
            </a:r>
            <a:endParaRPr lang="en-US" sz="2400" spc="-20" dirty="0">
              <a:solidFill>
                <a:prstClr val="black"/>
              </a:solidFill>
            </a:endParaRPr>
          </a:p>
        </p:txBody>
      </p:sp>
      <p:pic>
        <p:nvPicPr>
          <p:cNvPr id="5" name="Picture 2" descr="http://www.geekalerts.com/u/mini-dynamo-flash.jpg"/>
          <p:cNvPicPr>
            <a:picLocks noChangeAspect="1" noChangeArrowheads="1"/>
          </p:cNvPicPr>
          <p:nvPr/>
        </p:nvPicPr>
        <p:blipFill>
          <a:blip r:embed="rId3" cstate="print"/>
          <a:srcRect/>
          <a:stretch>
            <a:fillRect/>
          </a:stretch>
        </p:blipFill>
        <p:spPr bwMode="auto">
          <a:xfrm>
            <a:off x="4949174" y="467425"/>
            <a:ext cx="2577984" cy="2248881"/>
          </a:xfrm>
          <a:prstGeom prst="rect">
            <a:avLst/>
          </a:prstGeom>
          <a:noFill/>
        </p:spPr>
      </p:pic>
      <p:pic>
        <p:nvPicPr>
          <p:cNvPr id="7" name="Picture 6" descr="HandCrankFlashliteGray.jpg"/>
          <p:cNvPicPr>
            <a:picLocks noChangeAspect="1"/>
          </p:cNvPicPr>
          <p:nvPr/>
        </p:nvPicPr>
        <p:blipFill>
          <a:blip r:embed="rId4" cstate="print"/>
          <a:stretch>
            <a:fillRect/>
          </a:stretch>
        </p:blipFill>
        <p:spPr>
          <a:xfrm>
            <a:off x="-107578" y="627529"/>
            <a:ext cx="4950071" cy="5271247"/>
          </a:xfrm>
          <a:prstGeom prst="rect">
            <a:avLst/>
          </a:prstGeom>
        </p:spPr>
      </p:pic>
      <p:sp>
        <p:nvSpPr>
          <p:cNvPr id="8" name="TextBox 7"/>
          <p:cNvSpPr txBox="1"/>
          <p:nvPr/>
        </p:nvSpPr>
        <p:spPr>
          <a:xfrm>
            <a:off x="4975413" y="4304660"/>
            <a:ext cx="3971364" cy="2215991"/>
          </a:xfrm>
          <a:prstGeom prst="rect">
            <a:avLst/>
          </a:prstGeom>
          <a:noFill/>
        </p:spPr>
        <p:txBody>
          <a:bodyPr wrap="square" lIns="0" tIns="0" rIns="0" bIns="0" rtlCol="0">
            <a:spAutoFit/>
          </a:bodyPr>
          <a:lstStyle/>
          <a:p>
            <a:pPr marL="228600" indent="-228600">
              <a:buFontTx/>
              <a:buAutoNum type="arabicPeriod"/>
              <a:tabLst>
                <a:tab pos="1598613" algn="l"/>
              </a:tabLst>
            </a:pPr>
            <a:r>
              <a:rPr lang="en-US" sz="2400" spc="-20" dirty="0">
                <a:solidFill>
                  <a:prstClr val="black"/>
                </a:solidFill>
              </a:rPr>
              <a:t>Hand crank </a:t>
            </a:r>
          </a:p>
          <a:p>
            <a:pPr marL="228600" indent="-228600">
              <a:buFontTx/>
              <a:buAutoNum type="arabicPeriod"/>
              <a:tabLst>
                <a:tab pos="1598613" algn="l"/>
              </a:tabLst>
            </a:pPr>
            <a:r>
              <a:rPr lang="en-US" sz="2400" spc="-20" dirty="0">
                <a:solidFill>
                  <a:prstClr val="black"/>
                </a:solidFill>
              </a:rPr>
              <a:t>Multiplier gears </a:t>
            </a:r>
          </a:p>
          <a:p>
            <a:pPr marL="228600" indent="-228600">
              <a:buFontTx/>
              <a:buAutoNum type="arabicPeriod"/>
              <a:tabLst>
                <a:tab pos="1598613" algn="l"/>
              </a:tabLst>
            </a:pPr>
            <a:r>
              <a:rPr lang="en-US" sz="2400" spc="-20" dirty="0">
                <a:solidFill>
                  <a:prstClr val="black"/>
                </a:solidFill>
              </a:rPr>
              <a:t>A/C generator</a:t>
            </a:r>
          </a:p>
          <a:p>
            <a:pPr marL="228600" indent="-228600">
              <a:buFontTx/>
              <a:buAutoNum type="arabicPeriod"/>
              <a:tabLst>
                <a:tab pos="1598613" algn="l"/>
              </a:tabLst>
            </a:pPr>
            <a:r>
              <a:rPr lang="en-US" sz="2400" spc="-20" dirty="0">
                <a:solidFill>
                  <a:prstClr val="black"/>
                </a:solidFill>
              </a:rPr>
              <a:t>A/C to DC rectifier </a:t>
            </a:r>
          </a:p>
          <a:p>
            <a:pPr marL="228600" indent="-228600">
              <a:buFontTx/>
              <a:buAutoNum type="arabicPeriod"/>
              <a:tabLst>
                <a:tab pos="1598613" algn="l"/>
              </a:tabLst>
            </a:pPr>
            <a:r>
              <a:rPr lang="en-US" sz="2400" spc="-20" dirty="0">
                <a:solidFill>
                  <a:prstClr val="black"/>
                </a:solidFill>
              </a:rPr>
              <a:t>Lithium battery </a:t>
            </a:r>
          </a:p>
          <a:p>
            <a:pPr marL="228600" indent="-228600">
              <a:buFontTx/>
              <a:buAutoNum type="arabicPeriod"/>
              <a:tabLst>
                <a:tab pos="1598613" algn="l"/>
              </a:tabLst>
            </a:pPr>
            <a:r>
              <a:rPr lang="en-US" sz="2400" spc="-20" dirty="0">
                <a:solidFill>
                  <a:prstClr val="black"/>
                </a:solidFill>
              </a:rPr>
              <a:t>LED lights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911" y="382551"/>
            <a:ext cx="7117311" cy="4265783"/>
          </a:xfrm>
          <a:prstGeom prst="rect">
            <a:avLst/>
          </a:prstGeom>
          <a:noFill/>
        </p:spPr>
        <p:txBody>
          <a:bodyPr wrap="square" lIns="0" tIns="0" rIns="0" bIns="0" rtlCol="0">
            <a:spAutoFit/>
          </a:bodyPr>
          <a:lstStyle/>
          <a:p>
            <a:pPr algn="ctr">
              <a:lnSpc>
                <a:spcPct val="90000"/>
              </a:lnSpc>
            </a:pPr>
            <a:r>
              <a:rPr lang="en-US" sz="2800" b="1" spc="-20" dirty="0">
                <a:solidFill>
                  <a:prstClr val="black"/>
                </a:solidFill>
              </a:rPr>
              <a:t>Conservation of Energy vs. </a:t>
            </a:r>
            <a:r>
              <a:rPr lang="en-US" sz="2800" b="1" spc="-20" dirty="0">
                <a:solidFill>
                  <a:prstClr val="black"/>
                </a:solidFill>
              </a:rPr>
              <a:t>Conserving Energy:</a:t>
            </a:r>
            <a:r>
              <a:rPr lang="en-US" sz="2800" spc="-20" dirty="0">
                <a:solidFill>
                  <a:prstClr val="black"/>
                </a:solidFill>
              </a:rPr>
              <a:t>     Note these two titles are not the same.  </a:t>
            </a:r>
            <a:endParaRPr lang="en-US" sz="2800" spc="-20" dirty="0" smtClean="0">
              <a:solidFill>
                <a:prstClr val="black"/>
              </a:solidFill>
            </a:endParaRPr>
          </a:p>
          <a:p>
            <a:pPr>
              <a:lnSpc>
                <a:spcPct val="90000"/>
              </a:lnSpc>
            </a:pPr>
            <a:endParaRPr lang="en-US" sz="2800" spc="-20" dirty="0">
              <a:solidFill>
                <a:prstClr val="black"/>
              </a:solidFill>
            </a:endParaRPr>
          </a:p>
          <a:p>
            <a:pPr>
              <a:lnSpc>
                <a:spcPct val="90000"/>
              </a:lnSpc>
            </a:pPr>
            <a:r>
              <a:rPr lang="en-US" sz="2800" b="1" spc="-20" dirty="0" smtClean="0">
                <a:solidFill>
                  <a:prstClr val="black"/>
                </a:solidFill>
              </a:rPr>
              <a:t>Conservation </a:t>
            </a:r>
            <a:r>
              <a:rPr lang="en-US" sz="2800" b="1" spc="-20" dirty="0">
                <a:solidFill>
                  <a:prstClr val="black"/>
                </a:solidFill>
              </a:rPr>
              <a:t>of energy</a:t>
            </a:r>
            <a:r>
              <a:rPr lang="en-US" sz="2800" spc="-20" dirty="0">
                <a:solidFill>
                  <a:prstClr val="black"/>
                </a:solidFill>
              </a:rPr>
              <a:t> is a law in physics that says energy cannot be created or destroyed; it can only change form. In other words, it’s always conserved is some form.    </a:t>
            </a:r>
            <a:endParaRPr lang="en-US" sz="2800" spc="-20" dirty="0" smtClean="0">
              <a:solidFill>
                <a:prstClr val="black"/>
              </a:solidFill>
            </a:endParaRPr>
          </a:p>
          <a:p>
            <a:pPr>
              <a:lnSpc>
                <a:spcPct val="90000"/>
              </a:lnSpc>
            </a:pPr>
            <a:endParaRPr lang="en-US" sz="2800" spc="-20" dirty="0">
              <a:solidFill>
                <a:prstClr val="black"/>
              </a:solidFill>
            </a:endParaRPr>
          </a:p>
          <a:p>
            <a:pPr>
              <a:lnSpc>
                <a:spcPct val="90000"/>
              </a:lnSpc>
            </a:pPr>
            <a:r>
              <a:rPr lang="en-US" sz="2800" b="1" spc="-20" dirty="0" smtClean="0">
                <a:solidFill>
                  <a:prstClr val="black"/>
                </a:solidFill>
              </a:rPr>
              <a:t>Conserving Energy</a:t>
            </a:r>
            <a:r>
              <a:rPr lang="en-US" sz="2800" spc="-20" dirty="0" smtClean="0">
                <a:solidFill>
                  <a:prstClr val="black"/>
                </a:solidFill>
              </a:rPr>
              <a:t> </a:t>
            </a:r>
            <a:r>
              <a:rPr lang="en-US" sz="2800" spc="-20" dirty="0">
                <a:solidFill>
                  <a:prstClr val="black"/>
                </a:solidFill>
              </a:rPr>
              <a:t>means not being wasteful with energy by using products that are more efficient or having habits that consume less.</a:t>
            </a:r>
            <a:endParaRPr lang="en-US" sz="2800" spc="-20"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humbs2.ebaystatic.com/d/l225/m/m--uuRmZ2AVtp8xWyxf4UEA.jpg"/>
          <p:cNvPicPr>
            <a:picLocks noChangeAspect="1" noChangeArrowheads="1"/>
          </p:cNvPicPr>
          <p:nvPr/>
        </p:nvPicPr>
        <p:blipFill>
          <a:blip r:embed="rId2" cstate="print"/>
          <a:srcRect r="7687"/>
          <a:stretch>
            <a:fillRect/>
          </a:stretch>
        </p:blipFill>
        <p:spPr bwMode="auto">
          <a:xfrm>
            <a:off x="-1" y="125135"/>
            <a:ext cx="2077375" cy="2250354"/>
          </a:xfrm>
          <a:prstGeom prst="rect">
            <a:avLst/>
          </a:prstGeom>
          <a:noFill/>
        </p:spPr>
      </p:pic>
      <p:sp>
        <p:nvSpPr>
          <p:cNvPr id="3" name="TextBox 2"/>
          <p:cNvSpPr txBox="1"/>
          <p:nvPr/>
        </p:nvSpPr>
        <p:spPr>
          <a:xfrm>
            <a:off x="2175030" y="198829"/>
            <a:ext cx="6676008" cy="2326791"/>
          </a:xfrm>
          <a:prstGeom prst="rect">
            <a:avLst/>
          </a:prstGeom>
          <a:noFill/>
        </p:spPr>
        <p:txBody>
          <a:bodyPr wrap="square" lIns="0" tIns="0" rIns="0" bIns="0" rtlCol="0">
            <a:spAutoFit/>
          </a:bodyPr>
          <a:lstStyle/>
          <a:p>
            <a:pPr marL="228600" indent="-228600">
              <a:lnSpc>
                <a:spcPct val="90000"/>
              </a:lnSpc>
            </a:pPr>
            <a:r>
              <a:rPr lang="en-US" sz="2400" b="1" spc="-20" dirty="0">
                <a:solidFill>
                  <a:prstClr val="black"/>
                </a:solidFill>
              </a:rPr>
              <a:t>Factors that affect solar panel efficiency :</a:t>
            </a:r>
            <a:r>
              <a:rPr lang="en-US" sz="2400" spc="-20" dirty="0">
                <a:solidFill>
                  <a:prstClr val="black"/>
                </a:solidFill>
              </a:rPr>
              <a:t>     Photovoltaic cells (solar panels) are a fast growing source of electrical energy.    </a:t>
            </a:r>
            <a:r>
              <a:rPr lang="en-US" sz="2400" spc="-20" dirty="0">
                <a:solidFill>
                  <a:prstClr val="black"/>
                </a:solidFill>
              </a:rPr>
              <a:t>Connect the solar panel to </a:t>
            </a:r>
            <a:r>
              <a:rPr lang="en-US" sz="2400" spc="-20" dirty="0" err="1" smtClean="0">
                <a:solidFill>
                  <a:prstClr val="black"/>
                </a:solidFill>
              </a:rPr>
              <a:t>multimeter</a:t>
            </a:r>
            <a:r>
              <a:rPr lang="en-US" sz="2400" spc="-20" dirty="0" smtClean="0">
                <a:solidFill>
                  <a:prstClr val="black"/>
                </a:solidFill>
              </a:rPr>
              <a:t> </a:t>
            </a:r>
            <a:r>
              <a:rPr lang="en-US" sz="2400" spc="-20" dirty="0">
                <a:solidFill>
                  <a:prstClr val="black"/>
                </a:solidFill>
              </a:rPr>
              <a:t>and </a:t>
            </a:r>
            <a:r>
              <a:rPr lang="en-US" sz="2400" spc="-20" dirty="0" smtClean="0">
                <a:solidFill>
                  <a:prstClr val="black"/>
                </a:solidFill>
              </a:rPr>
              <a:t>use the Sun to illuminate the solar panel.  </a:t>
            </a:r>
            <a:r>
              <a:rPr lang="en-US" sz="2400" spc="-20" dirty="0">
                <a:solidFill>
                  <a:prstClr val="black"/>
                </a:solidFill>
              </a:rPr>
              <a:t>Determine the effects of the following conditions on the output of the solar panel. </a:t>
            </a:r>
            <a:r>
              <a:rPr lang="en-US" sz="2400" spc="-20" dirty="0" smtClean="0">
                <a:solidFill>
                  <a:prstClr val="black"/>
                </a:solidFill>
              </a:rPr>
              <a:t> Indicate </a:t>
            </a:r>
            <a:r>
              <a:rPr lang="en-US" sz="2400" spc="-20" dirty="0">
                <a:solidFill>
                  <a:prstClr val="black"/>
                </a:solidFill>
              </a:rPr>
              <a:t>the solar panel #.</a:t>
            </a:r>
            <a:endParaRPr lang="en-US" sz="2400" dirty="0">
              <a:solidFill>
                <a:prstClr val="black"/>
              </a:solidFill>
            </a:endParaRPr>
          </a:p>
        </p:txBody>
      </p:sp>
      <p:sp>
        <p:nvSpPr>
          <p:cNvPr id="4" name="TextBox 3"/>
          <p:cNvSpPr txBox="1"/>
          <p:nvPr/>
        </p:nvSpPr>
        <p:spPr>
          <a:xfrm>
            <a:off x="230148" y="2628425"/>
            <a:ext cx="8603134" cy="664797"/>
          </a:xfrm>
          <a:prstGeom prst="rect">
            <a:avLst/>
          </a:prstGeom>
          <a:noFill/>
        </p:spPr>
        <p:txBody>
          <a:bodyPr wrap="square" lIns="0" tIns="0" rIns="0" bIns="0" rtlCol="0">
            <a:spAutoFit/>
          </a:bodyPr>
          <a:lstStyle/>
          <a:p>
            <a:pPr marL="228600" indent="-228600">
              <a:lnSpc>
                <a:spcPct val="90000"/>
              </a:lnSpc>
            </a:pPr>
            <a:r>
              <a:rPr lang="en-US" sz="2400" b="1" spc="-20" dirty="0">
                <a:solidFill>
                  <a:prstClr val="black"/>
                </a:solidFill>
              </a:rPr>
              <a:t>2) Angle of Incidence:    </a:t>
            </a:r>
            <a:r>
              <a:rPr lang="en-US" sz="2400" spc="-20" dirty="0">
                <a:solidFill>
                  <a:prstClr val="black"/>
                </a:solidFill>
              </a:rPr>
              <a:t>What happens  if the solar panel is not perpendicular to the incoming light? </a:t>
            </a:r>
            <a:endParaRPr lang="en-US" sz="2400" dirty="0">
              <a:solidFill>
                <a:prstClr val="black"/>
              </a:solidFill>
            </a:endParaRPr>
          </a:p>
        </p:txBody>
      </p:sp>
      <p:sp>
        <p:nvSpPr>
          <p:cNvPr id="5" name="TextBox 4"/>
          <p:cNvSpPr txBox="1"/>
          <p:nvPr/>
        </p:nvSpPr>
        <p:spPr>
          <a:xfrm>
            <a:off x="185760" y="3576326"/>
            <a:ext cx="8532111" cy="997196"/>
          </a:xfrm>
          <a:prstGeom prst="rect">
            <a:avLst/>
          </a:prstGeom>
          <a:noFill/>
        </p:spPr>
        <p:txBody>
          <a:bodyPr wrap="square" lIns="0" tIns="0" rIns="0" bIns="0" rtlCol="0">
            <a:spAutoFit/>
          </a:bodyPr>
          <a:lstStyle/>
          <a:p>
            <a:pPr marL="228600" indent="-228600">
              <a:lnSpc>
                <a:spcPct val="90000"/>
              </a:lnSpc>
            </a:pPr>
            <a:r>
              <a:rPr lang="en-US" sz="2400" b="1" spc="-20" dirty="0">
                <a:solidFill>
                  <a:prstClr val="black"/>
                </a:solidFill>
              </a:rPr>
              <a:t>3)   Effect of a shadow:    </a:t>
            </a:r>
            <a:r>
              <a:rPr lang="en-US" sz="2400" spc="-20" dirty="0">
                <a:solidFill>
                  <a:prstClr val="black"/>
                </a:solidFill>
              </a:rPr>
              <a:t>Some types of solar panels are more negatively affected by shadows (like from a tree).  Try shading about ¼ of the panel and see how the energy output is affected.  </a:t>
            </a:r>
            <a:endParaRPr lang="en-US" sz="2400" dirty="0">
              <a:solidFill>
                <a:prstClr val="black"/>
              </a:solidFill>
            </a:endParaRPr>
          </a:p>
        </p:txBody>
      </p:sp>
      <p:sp>
        <p:nvSpPr>
          <p:cNvPr id="6" name="TextBox 5"/>
          <p:cNvSpPr txBox="1"/>
          <p:nvPr/>
        </p:nvSpPr>
        <p:spPr>
          <a:xfrm>
            <a:off x="212394" y="4998078"/>
            <a:ext cx="8709664" cy="997196"/>
          </a:xfrm>
          <a:prstGeom prst="rect">
            <a:avLst/>
          </a:prstGeom>
          <a:noFill/>
        </p:spPr>
        <p:txBody>
          <a:bodyPr wrap="square" lIns="0" tIns="0" rIns="0" bIns="0" rtlCol="0">
            <a:spAutoFit/>
          </a:bodyPr>
          <a:lstStyle/>
          <a:p>
            <a:pPr marL="228600" indent="-228600">
              <a:lnSpc>
                <a:spcPct val="90000"/>
              </a:lnSpc>
            </a:pPr>
            <a:r>
              <a:rPr lang="en-US" sz="2400" b="1" spc="-20" dirty="0">
                <a:solidFill>
                  <a:prstClr val="black"/>
                </a:solidFill>
              </a:rPr>
              <a:t>4)   Effect of temperature:    </a:t>
            </a:r>
            <a:r>
              <a:rPr lang="en-US" sz="2400" spc="-20" dirty="0">
                <a:solidFill>
                  <a:prstClr val="black"/>
                </a:solidFill>
              </a:rPr>
              <a:t>Solar panels are less efficient at higher temperatures.    </a:t>
            </a:r>
            <a:r>
              <a:rPr lang="en-US" sz="2400" spc="-20" dirty="0">
                <a:solidFill>
                  <a:prstClr val="black"/>
                </a:solidFill>
              </a:rPr>
              <a:t>Try using ice </a:t>
            </a:r>
            <a:r>
              <a:rPr lang="en-US" sz="2400" spc="-20" dirty="0" smtClean="0">
                <a:solidFill>
                  <a:prstClr val="black"/>
                </a:solidFill>
              </a:rPr>
              <a:t>to </a:t>
            </a:r>
            <a:r>
              <a:rPr lang="en-US" sz="2400" spc="-20" dirty="0">
                <a:solidFill>
                  <a:prstClr val="black"/>
                </a:solidFill>
              </a:rPr>
              <a:t>lower the temperature of the solar panel.   What effect did you see.  </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31" y="3406847"/>
            <a:ext cx="9019869" cy="2991588"/>
          </a:xfrm>
          <a:prstGeom prst="rect">
            <a:avLst/>
          </a:prstGeom>
          <a:noFill/>
        </p:spPr>
        <p:txBody>
          <a:bodyPr wrap="square" lIns="0" tIns="0" rIns="0" bIns="0" rtlCol="0">
            <a:spAutoFit/>
          </a:bodyPr>
          <a:lstStyle/>
          <a:p>
            <a:pPr>
              <a:lnSpc>
                <a:spcPct val="90000"/>
              </a:lnSpc>
            </a:pPr>
            <a:r>
              <a:rPr lang="en-US" sz="2400" b="1" spc="-20" dirty="0">
                <a:solidFill>
                  <a:prstClr val="black"/>
                </a:solidFill>
              </a:rPr>
              <a:t>Electric Cooling Fan:</a:t>
            </a:r>
            <a:r>
              <a:rPr lang="en-US" sz="2400" spc="-20" dirty="0">
                <a:solidFill>
                  <a:prstClr val="black"/>
                </a:solidFill>
              </a:rPr>
              <a:t>     Being here in Arizona, we are very appreciative of cooling fans.   From our experience we think fans are cooling the air, but they are  actually heating the air.   They feel like they are cooling us because the air blowing over our sweaty skin will accelerate the evaporation of the sweat.  When water (sweat) evaporates, it needs to absorb energy.  When it does, it cools the area around it.   Even if the skin is not sweaty, there is a layer of warm air sitting right next to the skin.  The fan blows that warm air away replacing it with cooler room temperature air.</a:t>
            </a:r>
          </a:p>
        </p:txBody>
      </p:sp>
      <p:pic>
        <p:nvPicPr>
          <p:cNvPr id="3" name="Picture 4" descr="http://demandware.edgesuite.net/aaor_prd/on/demandware.static/-/Sites-SleepTrain-Library/default/dw0fb17499/images/Landing/beatTheHeat2014/fan.jpg"/>
          <p:cNvPicPr>
            <a:picLocks noChangeAspect="1" noChangeArrowheads="1"/>
          </p:cNvPicPr>
          <p:nvPr/>
        </p:nvPicPr>
        <p:blipFill>
          <a:blip r:embed="rId2" cstate="print"/>
          <a:srcRect/>
          <a:stretch>
            <a:fillRect/>
          </a:stretch>
        </p:blipFill>
        <p:spPr bwMode="auto">
          <a:xfrm>
            <a:off x="2331201" y="497168"/>
            <a:ext cx="4481599" cy="2698812"/>
          </a:xfrm>
          <a:prstGeom prst="rect">
            <a:avLst/>
          </a:prstGeom>
          <a:noFill/>
        </p:spPr>
      </p:pic>
      <p:sp>
        <p:nvSpPr>
          <p:cNvPr id="4" name="Hexagon 3"/>
          <p:cNvSpPr/>
          <p:nvPr/>
        </p:nvSpPr>
        <p:spPr>
          <a:xfrm>
            <a:off x="75688" y="87953"/>
            <a:ext cx="8952902" cy="36576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177553" y="134687"/>
            <a:ext cx="8771138"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8: Energy: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Waste </a:t>
            </a:r>
            <a:r>
              <a:rPr lang="en-US" sz="1600" dirty="0" smtClean="0">
                <a:solidFill>
                  <a:prstClr val="black"/>
                </a:solidFill>
                <a:latin typeface="Arial" pitchFamily="34" charset="0"/>
                <a:cs typeface="Arial" pitchFamily="34" charset="0"/>
              </a:rPr>
              <a:t>Energy (Waste Heat)</a:t>
            </a:r>
            <a:endParaRPr lang="en-US" sz="1400" baseline="-25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815" y="750184"/>
            <a:ext cx="6753810" cy="3490186"/>
          </a:xfrm>
          <a:prstGeom prst="rect">
            <a:avLst/>
          </a:prstGeom>
          <a:noFill/>
        </p:spPr>
        <p:txBody>
          <a:bodyPr wrap="square" lIns="0" tIns="0" rIns="0" bIns="0" rtlCol="0">
            <a:spAutoFit/>
          </a:bodyPr>
          <a:lstStyle/>
          <a:p>
            <a:pPr marL="228600" indent="-228600">
              <a:lnSpc>
                <a:spcPct val="90000"/>
              </a:lnSpc>
            </a:pPr>
            <a:r>
              <a:rPr lang="en-US" sz="2800" b="1" spc="-20" dirty="0">
                <a:solidFill>
                  <a:prstClr val="black"/>
                </a:solidFill>
              </a:rPr>
              <a:t>5)   What’s hot or warmer than room temperature?:    </a:t>
            </a:r>
            <a:r>
              <a:rPr lang="en-US" sz="2800" spc="-20" dirty="0">
                <a:solidFill>
                  <a:prstClr val="black"/>
                </a:solidFill>
              </a:rPr>
              <a:t>Waste heat can be found by looking for devices that are warmer than room temperature.  Use the infrared thermometer to check devices around the lab to see if they are warmer than room temperature.    Transformers and light bulbs are two usual waste heat creators.    </a:t>
            </a:r>
            <a:r>
              <a:rPr lang="en-US" sz="2800" spc="-20" dirty="0">
                <a:solidFill>
                  <a:prstClr val="black"/>
                </a:solidFill>
              </a:rPr>
              <a:t>List what you found that was producing waste </a:t>
            </a:r>
            <a:r>
              <a:rPr lang="en-US" sz="2800" spc="-20" dirty="0" smtClean="0">
                <a:solidFill>
                  <a:prstClr val="black"/>
                </a:solidFill>
              </a:rPr>
              <a:t>heat.</a:t>
            </a:r>
            <a:endParaRPr lang="en-US" sz="2800" dirty="0">
              <a:solidFill>
                <a:prstClr val="black"/>
              </a:solidFill>
            </a:endParaRPr>
          </a:p>
        </p:txBody>
      </p:sp>
      <p:pic>
        <p:nvPicPr>
          <p:cNvPr id="3" name="Picture 29" descr="E:\ChemistryLand\CHM107LLhybrid\2. Measurement\InfraredThermometer2 copy.tif"/>
          <p:cNvPicPr>
            <a:picLocks noChangeAspect="1" noChangeArrowheads="1"/>
          </p:cNvPicPr>
          <p:nvPr/>
        </p:nvPicPr>
        <p:blipFill>
          <a:blip r:embed="rId2" cstate="print"/>
          <a:srcRect/>
          <a:stretch>
            <a:fillRect/>
          </a:stretch>
        </p:blipFill>
        <p:spPr bwMode="auto">
          <a:xfrm>
            <a:off x="6946784" y="661478"/>
            <a:ext cx="1877619" cy="2898573"/>
          </a:xfrm>
          <a:prstGeom prst="rect">
            <a:avLst/>
          </a:prstGeom>
          <a:noFill/>
        </p:spPr>
      </p:pic>
      <p:sp>
        <p:nvSpPr>
          <p:cNvPr id="4" name="Hexagon 3"/>
          <p:cNvSpPr/>
          <p:nvPr/>
        </p:nvSpPr>
        <p:spPr>
          <a:xfrm>
            <a:off x="75688" y="87953"/>
            <a:ext cx="8952902" cy="36576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177553" y="134687"/>
            <a:ext cx="8771138"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8: Energy: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Waste </a:t>
            </a:r>
            <a:r>
              <a:rPr lang="en-US" sz="1600" dirty="0" smtClean="0">
                <a:solidFill>
                  <a:prstClr val="black"/>
                </a:solidFill>
                <a:latin typeface="Arial" pitchFamily="34" charset="0"/>
                <a:cs typeface="Arial" pitchFamily="34" charset="0"/>
              </a:rPr>
              <a:t>Energy (Waste Heat)</a:t>
            </a:r>
            <a:endParaRPr lang="en-US" sz="1400" baseline="-25000" dirty="0">
              <a:solidFill>
                <a:prstClr val="black"/>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391" y="226957"/>
            <a:ext cx="5069711" cy="6370975"/>
          </a:xfrm>
          <a:prstGeom prst="rect">
            <a:avLst/>
          </a:prstGeom>
          <a:noFill/>
        </p:spPr>
        <p:txBody>
          <a:bodyPr wrap="square" lIns="0" tIns="0" rIns="0" bIns="0" rtlCol="0">
            <a:spAutoFit/>
          </a:bodyPr>
          <a:lstStyle/>
          <a:p>
            <a:pPr>
              <a:lnSpc>
                <a:spcPct val="90000"/>
              </a:lnSpc>
            </a:pPr>
            <a:r>
              <a:rPr lang="en-US" sz="2300" b="1" dirty="0">
                <a:solidFill>
                  <a:prstClr val="black"/>
                </a:solidFill>
              </a:rPr>
              <a:t>Daily Source of Energy</a:t>
            </a:r>
            <a:r>
              <a:rPr lang="en-US" sz="2300" dirty="0">
                <a:solidFill>
                  <a:prstClr val="black"/>
                </a:solidFill>
              </a:rPr>
              <a:t>:  The energy in sunshine that we get daily is still used by plants to make sugar and chains of sugar (cellulose).  The sugar gives us and all animals </a:t>
            </a:r>
            <a:r>
              <a:rPr lang="en-US" sz="2300" b="1" dirty="0">
                <a:solidFill>
                  <a:prstClr val="black"/>
                </a:solidFill>
              </a:rPr>
              <a:t>food</a:t>
            </a:r>
            <a:r>
              <a:rPr lang="en-US" sz="2300" dirty="0">
                <a:solidFill>
                  <a:prstClr val="black"/>
                </a:solidFill>
              </a:rPr>
              <a:t> energy.   </a:t>
            </a:r>
            <a:r>
              <a:rPr lang="en-US" sz="2300" dirty="0">
                <a:solidFill>
                  <a:prstClr val="black"/>
                </a:solidFill>
              </a:rPr>
              <a:t>The cellulose (main component of wood) can be burned for </a:t>
            </a:r>
            <a:r>
              <a:rPr lang="en-US" sz="2300" dirty="0" smtClean="0">
                <a:solidFill>
                  <a:prstClr val="black"/>
                </a:solidFill>
              </a:rPr>
              <a:t>cooking or staying warm.  Sunshine </a:t>
            </a:r>
            <a:r>
              <a:rPr lang="en-US" sz="2300" dirty="0">
                <a:solidFill>
                  <a:prstClr val="black"/>
                </a:solidFill>
              </a:rPr>
              <a:t>can also provide power for solar panels.   It also causes </a:t>
            </a:r>
            <a:r>
              <a:rPr lang="en-US" sz="2300" dirty="0" smtClean="0">
                <a:solidFill>
                  <a:prstClr val="black"/>
                </a:solidFill>
              </a:rPr>
              <a:t>wind, </a:t>
            </a:r>
            <a:r>
              <a:rPr lang="en-US" sz="2300" dirty="0">
                <a:solidFill>
                  <a:prstClr val="black"/>
                </a:solidFill>
              </a:rPr>
              <a:t>which we can convert into electricity using wind generators.    </a:t>
            </a:r>
            <a:r>
              <a:rPr lang="en-US" sz="2300" dirty="0" smtClean="0">
                <a:solidFill>
                  <a:prstClr val="black"/>
                </a:solidFill>
              </a:rPr>
              <a:t>Sunshine </a:t>
            </a:r>
            <a:r>
              <a:rPr lang="en-US" sz="2300" dirty="0">
                <a:solidFill>
                  <a:prstClr val="black"/>
                </a:solidFill>
              </a:rPr>
              <a:t>also causes water to evaporate which often leads to rain. If that rain falls in mountains, the runoff can be trapped by </a:t>
            </a:r>
            <a:r>
              <a:rPr lang="en-US" sz="2300" dirty="0" smtClean="0">
                <a:solidFill>
                  <a:prstClr val="black"/>
                </a:solidFill>
              </a:rPr>
              <a:t>dams.  Water behind dams can </a:t>
            </a:r>
            <a:r>
              <a:rPr lang="en-US" sz="2300" dirty="0" err="1" smtClean="0">
                <a:solidFill>
                  <a:prstClr val="black"/>
                </a:solidFill>
              </a:rPr>
              <a:t>turnn</a:t>
            </a:r>
            <a:r>
              <a:rPr lang="en-US" sz="2300" dirty="0" smtClean="0">
                <a:solidFill>
                  <a:prstClr val="black"/>
                </a:solidFill>
              </a:rPr>
              <a:t> </a:t>
            </a:r>
            <a:r>
              <a:rPr lang="en-US" sz="2300" dirty="0">
                <a:solidFill>
                  <a:prstClr val="black"/>
                </a:solidFill>
              </a:rPr>
              <a:t>turbines to make electricity (hydroelectric power ). </a:t>
            </a:r>
            <a:r>
              <a:rPr lang="en-US" sz="2300" dirty="0" smtClean="0">
                <a:solidFill>
                  <a:prstClr val="black"/>
                </a:solidFill>
              </a:rPr>
              <a:t>Using </a:t>
            </a:r>
            <a:r>
              <a:rPr lang="en-US" sz="2300" dirty="0">
                <a:solidFill>
                  <a:prstClr val="black"/>
                </a:solidFill>
              </a:rPr>
              <a:t>the daily output of the sun is renewable energy because it comes back every day.   </a:t>
            </a:r>
            <a:r>
              <a:rPr lang="en-US" sz="2300" dirty="0">
                <a:solidFill>
                  <a:prstClr val="black"/>
                </a:solidFill>
              </a:rPr>
              <a:t>Using fossils fuels (natural gas, petroleum, and coal) will only come back in a few million years.</a:t>
            </a:r>
          </a:p>
        </p:txBody>
      </p:sp>
      <p:pic>
        <p:nvPicPr>
          <p:cNvPr id="4" name="Picture 35" descr="http://cdn.lieyunwang.com/wp-content/uploads/2015/07/4aa1ad64cc84a4e.jpg"/>
          <p:cNvPicPr>
            <a:picLocks noChangeAspect="1" noChangeArrowheads="1"/>
          </p:cNvPicPr>
          <p:nvPr/>
        </p:nvPicPr>
        <p:blipFill>
          <a:blip r:embed="rId2" cstate="print"/>
          <a:srcRect/>
          <a:stretch>
            <a:fillRect/>
          </a:stretch>
        </p:blipFill>
        <p:spPr bwMode="auto">
          <a:xfrm>
            <a:off x="5230272" y="171561"/>
            <a:ext cx="3913727" cy="3156374"/>
          </a:xfrm>
          <a:prstGeom prst="rect">
            <a:avLst/>
          </a:prstGeom>
          <a:noFill/>
        </p:spPr>
      </p:pic>
      <p:pic>
        <p:nvPicPr>
          <p:cNvPr id="19458" name="Picture 2" descr="http://images.tutorvista.com/cms/images/124/dam-hole.jpg"/>
          <p:cNvPicPr>
            <a:picLocks noChangeAspect="1" noChangeArrowheads="1"/>
          </p:cNvPicPr>
          <p:nvPr/>
        </p:nvPicPr>
        <p:blipFill>
          <a:blip r:embed="rId3" cstate="print"/>
          <a:srcRect/>
          <a:stretch>
            <a:fillRect/>
          </a:stretch>
        </p:blipFill>
        <p:spPr bwMode="auto">
          <a:xfrm>
            <a:off x="5373034" y="3627843"/>
            <a:ext cx="3645460" cy="2634752"/>
          </a:xfrm>
          <a:prstGeom prst="rect">
            <a:avLst/>
          </a:prstGeom>
          <a:noFill/>
        </p:spPr>
      </p:pic>
      <p:pic>
        <p:nvPicPr>
          <p:cNvPr id="19460" name="Picture 4" descr="http://brightmags.com/wp-content/uploads/2015/03/generation-of-hydroelectricity.jpg"/>
          <p:cNvPicPr>
            <a:picLocks noChangeAspect="1" noChangeArrowheads="1"/>
          </p:cNvPicPr>
          <p:nvPr/>
        </p:nvPicPr>
        <p:blipFill>
          <a:blip r:embed="rId4" cstate="print"/>
          <a:srcRect l="11834" r="13026"/>
          <a:stretch>
            <a:fillRect/>
          </a:stretch>
        </p:blipFill>
        <p:spPr bwMode="auto">
          <a:xfrm>
            <a:off x="5267150" y="3469342"/>
            <a:ext cx="3876850" cy="31555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africanleadership.co.uk/wp-content/uploads/2014/09/nuclear-plant.jpg"/>
          <p:cNvPicPr>
            <a:picLocks noChangeAspect="1" noChangeArrowheads="1"/>
          </p:cNvPicPr>
          <p:nvPr/>
        </p:nvPicPr>
        <p:blipFill>
          <a:blip r:embed="rId2" cstate="print"/>
          <a:srcRect/>
          <a:stretch>
            <a:fillRect/>
          </a:stretch>
        </p:blipFill>
        <p:spPr bwMode="auto">
          <a:xfrm>
            <a:off x="5712859" y="0"/>
            <a:ext cx="3682153" cy="2892653"/>
          </a:xfrm>
          <a:prstGeom prst="rect">
            <a:avLst/>
          </a:prstGeom>
          <a:noFill/>
        </p:spPr>
      </p:pic>
      <p:pic>
        <p:nvPicPr>
          <p:cNvPr id="9218" name="Picture 2" descr="http://karawangid.com/wp-content/uploads/2012/11/geothermal.gif"/>
          <p:cNvPicPr>
            <a:picLocks noChangeAspect="1" noChangeArrowheads="1"/>
          </p:cNvPicPr>
          <p:nvPr/>
        </p:nvPicPr>
        <p:blipFill>
          <a:blip r:embed="rId3" cstate="print"/>
          <a:srcRect b="18840"/>
          <a:stretch>
            <a:fillRect/>
          </a:stretch>
        </p:blipFill>
        <p:spPr bwMode="auto">
          <a:xfrm>
            <a:off x="2521153" y="2575499"/>
            <a:ext cx="6622848" cy="3798407"/>
          </a:xfrm>
          <a:prstGeom prst="rect">
            <a:avLst/>
          </a:prstGeom>
          <a:noFill/>
        </p:spPr>
      </p:pic>
      <p:sp>
        <p:nvSpPr>
          <p:cNvPr id="2" name="TextBox 1"/>
          <p:cNvSpPr txBox="1"/>
          <p:nvPr/>
        </p:nvSpPr>
        <p:spPr>
          <a:xfrm>
            <a:off x="197222" y="197224"/>
            <a:ext cx="5486402" cy="2720745"/>
          </a:xfrm>
          <a:prstGeom prst="rect">
            <a:avLst/>
          </a:prstGeom>
          <a:noFill/>
        </p:spPr>
        <p:txBody>
          <a:bodyPr wrap="square" lIns="0" tIns="0" rIns="0" bIns="0" rtlCol="0">
            <a:spAutoFit/>
          </a:bodyPr>
          <a:lstStyle/>
          <a:p>
            <a:pPr>
              <a:lnSpc>
                <a:spcPct val="85000"/>
              </a:lnSpc>
            </a:pPr>
            <a:r>
              <a:rPr lang="en-US" sz="2600" b="1" dirty="0">
                <a:solidFill>
                  <a:prstClr val="black"/>
                </a:solidFill>
              </a:rPr>
              <a:t>Energy not from Sun:</a:t>
            </a:r>
            <a:r>
              <a:rPr lang="en-US" sz="2600" dirty="0">
                <a:solidFill>
                  <a:prstClr val="black"/>
                </a:solidFill>
              </a:rPr>
              <a:t>   The only two energy sources </a:t>
            </a:r>
            <a:r>
              <a:rPr lang="en-US" sz="2600" dirty="0" smtClean="0">
                <a:solidFill>
                  <a:prstClr val="black"/>
                </a:solidFill>
              </a:rPr>
              <a:t> </a:t>
            </a:r>
            <a:r>
              <a:rPr lang="en-US" sz="2600" dirty="0">
                <a:solidFill>
                  <a:prstClr val="black"/>
                </a:solidFill>
              </a:rPr>
              <a:t>not coming from the sun are nuclear energy, which comes from radioactive elements in the soil, and from geothermal energy, which comes from the heat of the original formation of the Earth and from radioactive decay within the Earth.</a:t>
            </a:r>
            <a:endParaRPr lang="en-US" sz="2600" dirty="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06" y="798224"/>
            <a:ext cx="5136776" cy="5650778"/>
          </a:xfrm>
          <a:prstGeom prst="rect">
            <a:avLst/>
          </a:prstGeom>
          <a:noFill/>
        </p:spPr>
        <p:txBody>
          <a:bodyPr wrap="square" lIns="0" tIns="0" rIns="0" bIns="0" rtlCol="0">
            <a:spAutoFit/>
          </a:bodyPr>
          <a:lstStyle/>
          <a:p>
            <a:pPr>
              <a:lnSpc>
                <a:spcPct val="90000"/>
              </a:lnSpc>
            </a:pPr>
            <a:r>
              <a:rPr lang="en-US" sz="2400" spc="-30" dirty="0" smtClean="0">
                <a:solidFill>
                  <a:prstClr val="black"/>
                </a:solidFill>
              </a:rPr>
              <a:t>There </a:t>
            </a:r>
            <a:r>
              <a:rPr lang="en-US" sz="2400" spc="-30" dirty="0">
                <a:solidFill>
                  <a:prstClr val="black"/>
                </a:solidFill>
              </a:rPr>
              <a:t>are two basic types of energy:  </a:t>
            </a:r>
            <a:r>
              <a:rPr lang="en-US" sz="2400" b="1" spc="-30" dirty="0">
                <a:solidFill>
                  <a:prstClr val="black"/>
                </a:solidFill>
              </a:rPr>
              <a:t>Potential Energy</a:t>
            </a:r>
            <a:r>
              <a:rPr lang="en-US" sz="2400" spc="-30" dirty="0">
                <a:solidFill>
                  <a:prstClr val="black"/>
                </a:solidFill>
              </a:rPr>
              <a:t> (stored energy) and </a:t>
            </a:r>
            <a:r>
              <a:rPr lang="en-US" sz="2400" b="1" spc="-30" dirty="0">
                <a:solidFill>
                  <a:prstClr val="black"/>
                </a:solidFill>
              </a:rPr>
              <a:t>Kinetic Energy</a:t>
            </a:r>
            <a:r>
              <a:rPr lang="en-US" sz="2400" spc="-30" dirty="0">
                <a:solidFill>
                  <a:prstClr val="black"/>
                </a:solidFill>
              </a:rPr>
              <a:t> (Energy from motion).   </a:t>
            </a:r>
            <a:r>
              <a:rPr lang="en-US" sz="2400" spc="-30" dirty="0">
                <a:solidFill>
                  <a:prstClr val="black"/>
                </a:solidFill>
              </a:rPr>
              <a:t>The bowling ball here has potential energy because it is high above the ground.  That energy is converted to kinetic energy as it swings to the floor.   </a:t>
            </a:r>
            <a:r>
              <a:rPr lang="en-US" sz="2400" spc="-30" dirty="0">
                <a:solidFill>
                  <a:prstClr val="black"/>
                </a:solidFill>
              </a:rPr>
              <a:t>Other forms of </a:t>
            </a:r>
            <a:r>
              <a:rPr lang="en-US" sz="2400" b="1" spc="-30" dirty="0">
                <a:solidFill>
                  <a:prstClr val="black"/>
                </a:solidFill>
              </a:rPr>
              <a:t>Potential Energy</a:t>
            </a:r>
            <a:r>
              <a:rPr lang="en-US" sz="2400" spc="-30" dirty="0">
                <a:solidFill>
                  <a:prstClr val="black"/>
                </a:solidFill>
              </a:rPr>
              <a:t> </a:t>
            </a:r>
            <a:r>
              <a:rPr lang="en-US" sz="2400" spc="-30" dirty="0" smtClean="0">
                <a:solidFill>
                  <a:prstClr val="black"/>
                </a:solidFill>
              </a:rPr>
              <a:t> are </a:t>
            </a:r>
            <a:r>
              <a:rPr lang="en-US" sz="2400" b="1" spc="-30" dirty="0">
                <a:solidFill>
                  <a:prstClr val="black"/>
                </a:solidFill>
              </a:rPr>
              <a:t>Chemical</a:t>
            </a:r>
            <a:r>
              <a:rPr lang="en-US" sz="2400" spc="-30" dirty="0">
                <a:solidFill>
                  <a:prstClr val="black"/>
                </a:solidFill>
              </a:rPr>
              <a:t> (gasoline), </a:t>
            </a:r>
            <a:r>
              <a:rPr lang="en-US" sz="2400" b="1" spc="-30" dirty="0">
                <a:solidFill>
                  <a:prstClr val="black"/>
                </a:solidFill>
              </a:rPr>
              <a:t>Nuclear</a:t>
            </a:r>
            <a:r>
              <a:rPr lang="en-US" sz="2400" spc="-30" dirty="0">
                <a:solidFill>
                  <a:prstClr val="black"/>
                </a:solidFill>
              </a:rPr>
              <a:t> (uranium), </a:t>
            </a:r>
            <a:r>
              <a:rPr lang="en-US" sz="2400" b="1" spc="-30" dirty="0">
                <a:solidFill>
                  <a:prstClr val="black"/>
                </a:solidFill>
              </a:rPr>
              <a:t>Gravitational</a:t>
            </a:r>
            <a:r>
              <a:rPr lang="en-US" sz="2400" spc="-30" dirty="0">
                <a:solidFill>
                  <a:prstClr val="black"/>
                </a:solidFill>
              </a:rPr>
              <a:t> (raised bowling ball/dammed water), and </a:t>
            </a:r>
            <a:r>
              <a:rPr lang="en-US" sz="2400" b="1" spc="-30" dirty="0">
                <a:solidFill>
                  <a:prstClr val="black"/>
                </a:solidFill>
              </a:rPr>
              <a:t>Mechanical</a:t>
            </a:r>
            <a:r>
              <a:rPr lang="en-US" sz="2400" spc="-30" dirty="0">
                <a:solidFill>
                  <a:prstClr val="black"/>
                </a:solidFill>
              </a:rPr>
              <a:t> energy (a compressed spring).  Other forms of </a:t>
            </a:r>
            <a:r>
              <a:rPr lang="en-US" sz="2400" b="1" spc="-30" dirty="0">
                <a:solidFill>
                  <a:prstClr val="black"/>
                </a:solidFill>
              </a:rPr>
              <a:t>Kinetic </a:t>
            </a:r>
            <a:r>
              <a:rPr lang="en-US" sz="2400" b="1" spc="-30" dirty="0" smtClean="0">
                <a:solidFill>
                  <a:prstClr val="black"/>
                </a:solidFill>
              </a:rPr>
              <a:t>Energy </a:t>
            </a:r>
            <a:r>
              <a:rPr lang="en-US" sz="2400" spc="-30" dirty="0" smtClean="0">
                <a:solidFill>
                  <a:prstClr val="black"/>
                </a:solidFill>
              </a:rPr>
              <a:t>are </a:t>
            </a:r>
            <a:r>
              <a:rPr lang="en-US" sz="2400" b="1" spc="-30" dirty="0">
                <a:solidFill>
                  <a:prstClr val="black"/>
                </a:solidFill>
              </a:rPr>
              <a:t>Motion</a:t>
            </a:r>
            <a:r>
              <a:rPr lang="en-US" sz="2400" spc="-30" dirty="0">
                <a:solidFill>
                  <a:prstClr val="black"/>
                </a:solidFill>
              </a:rPr>
              <a:t> (object in motion), </a:t>
            </a:r>
            <a:r>
              <a:rPr lang="en-US" sz="2400" b="1" spc="-30" dirty="0">
                <a:solidFill>
                  <a:prstClr val="black"/>
                </a:solidFill>
              </a:rPr>
              <a:t>Thermal</a:t>
            </a:r>
            <a:r>
              <a:rPr lang="en-US" sz="2400" spc="-30" dirty="0">
                <a:solidFill>
                  <a:prstClr val="black"/>
                </a:solidFill>
              </a:rPr>
              <a:t> (atoms in motion),  </a:t>
            </a:r>
            <a:r>
              <a:rPr lang="en-US" sz="2400" spc="-30" dirty="0" smtClean="0">
                <a:solidFill>
                  <a:prstClr val="black"/>
                </a:solidFill>
              </a:rPr>
              <a:t>and </a:t>
            </a:r>
            <a:r>
              <a:rPr lang="en-US" sz="2400" b="1" spc="-30" dirty="0" smtClean="0">
                <a:solidFill>
                  <a:prstClr val="black"/>
                </a:solidFill>
              </a:rPr>
              <a:t>Sound</a:t>
            </a:r>
            <a:r>
              <a:rPr lang="en-US" sz="2400" spc="-30" dirty="0" smtClean="0">
                <a:solidFill>
                  <a:prstClr val="black"/>
                </a:solidFill>
              </a:rPr>
              <a:t> </a:t>
            </a:r>
            <a:r>
              <a:rPr lang="en-US" sz="2400" spc="-30" dirty="0">
                <a:solidFill>
                  <a:prstClr val="black"/>
                </a:solidFill>
              </a:rPr>
              <a:t>(vibration of atoms</a:t>
            </a:r>
            <a:r>
              <a:rPr lang="en-US" sz="2400" spc="-30" dirty="0" smtClean="0">
                <a:solidFill>
                  <a:prstClr val="black"/>
                </a:solidFill>
              </a:rPr>
              <a:t>). </a:t>
            </a:r>
            <a:r>
              <a:rPr lang="en-US" sz="2400" b="1" spc="-30" dirty="0" smtClean="0">
                <a:solidFill>
                  <a:prstClr val="black"/>
                </a:solidFill>
              </a:rPr>
              <a:t>Electromagnetic Energy</a:t>
            </a:r>
            <a:r>
              <a:rPr lang="en-US" sz="2400" spc="-30" dirty="0" smtClean="0">
                <a:solidFill>
                  <a:prstClr val="black"/>
                </a:solidFill>
              </a:rPr>
              <a:t> </a:t>
            </a:r>
            <a:r>
              <a:rPr lang="en-US" sz="2400" spc="-30" dirty="0">
                <a:solidFill>
                  <a:prstClr val="black"/>
                </a:solidFill>
              </a:rPr>
              <a:t>(radio, infrared, visible, UV, X-rays), and </a:t>
            </a:r>
            <a:r>
              <a:rPr lang="en-US" sz="2400" b="1" spc="-30" dirty="0" smtClean="0">
                <a:solidFill>
                  <a:prstClr val="black"/>
                </a:solidFill>
              </a:rPr>
              <a:t>Electrical energy</a:t>
            </a:r>
            <a:r>
              <a:rPr lang="en-US" sz="2400" spc="-30" dirty="0" smtClean="0">
                <a:solidFill>
                  <a:prstClr val="black"/>
                </a:solidFill>
              </a:rPr>
              <a:t> (movement </a:t>
            </a:r>
            <a:r>
              <a:rPr lang="en-US" sz="2400" spc="-30" dirty="0">
                <a:solidFill>
                  <a:prstClr val="black"/>
                </a:solidFill>
              </a:rPr>
              <a:t>of electrons).</a:t>
            </a:r>
          </a:p>
        </p:txBody>
      </p:sp>
      <p:pic>
        <p:nvPicPr>
          <p:cNvPr id="3" name="Picture 2" descr="bowlingpose..jpg"/>
          <p:cNvPicPr>
            <a:picLocks noChangeAspect="1"/>
          </p:cNvPicPr>
          <p:nvPr/>
        </p:nvPicPr>
        <p:blipFill>
          <a:blip r:embed="rId2" cstate="print">
            <a:lum bright="10000" contrast="20000"/>
          </a:blip>
          <a:srcRect/>
          <a:stretch>
            <a:fillRect/>
          </a:stretch>
        </p:blipFill>
        <p:spPr>
          <a:xfrm>
            <a:off x="5286239" y="377586"/>
            <a:ext cx="3857760" cy="3602743"/>
          </a:xfrm>
          <a:prstGeom prst="rect">
            <a:avLst/>
          </a:prstGeom>
        </p:spPr>
      </p:pic>
      <p:sp>
        <p:nvSpPr>
          <p:cNvPr id="4" name="Rectangle 3"/>
          <p:cNvSpPr/>
          <p:nvPr/>
        </p:nvSpPr>
        <p:spPr>
          <a:xfrm>
            <a:off x="0" y="0"/>
            <a:ext cx="5082988" cy="7571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Forms of Energy</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65" y="26895"/>
            <a:ext cx="8973671" cy="5355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3400" b="1" spc="50" dirty="0">
                <a:ln w="11430"/>
                <a:solidFill>
                  <a:srgbClr val="03D1ED"/>
                </a:solidFill>
                <a:effectLst>
                  <a:outerShdw blurRad="76200" dist="50800" dir="5400000" algn="tl" rotWithShape="0">
                    <a:srgbClr val="000000">
                      <a:alpha val="65000"/>
                    </a:srgbClr>
                  </a:outerShdw>
                </a:effectLst>
              </a:rPr>
              <a:t>Conservation of Energy </a:t>
            </a:r>
            <a:r>
              <a:rPr lang="en-US" sz="3400" b="1" spc="50" dirty="0" smtClean="0">
                <a:ln w="11430"/>
                <a:solidFill>
                  <a:srgbClr val="03D1ED"/>
                </a:solidFill>
                <a:effectLst>
                  <a:outerShdw blurRad="76200" dist="50800" dir="5400000" algn="tl" rotWithShape="0">
                    <a:srgbClr val="000000">
                      <a:alpha val="65000"/>
                    </a:srgbClr>
                  </a:outerShdw>
                </a:effectLst>
              </a:rPr>
              <a:t>&amp; </a:t>
            </a:r>
            <a:r>
              <a:rPr lang="en-US" sz="3400" b="1" spc="50" dirty="0">
                <a:ln w="11430"/>
                <a:solidFill>
                  <a:srgbClr val="03D1ED"/>
                </a:solidFill>
                <a:effectLst>
                  <a:outerShdw blurRad="76200" dist="50800" dir="5400000" algn="tl" rotWithShape="0">
                    <a:srgbClr val="000000">
                      <a:alpha val="65000"/>
                    </a:srgbClr>
                  </a:outerShdw>
                </a:effectLst>
              </a:rPr>
              <a:t>Energy </a:t>
            </a:r>
            <a:r>
              <a:rPr lang="en-US" sz="3400" b="1" spc="50" dirty="0" smtClean="0">
                <a:ln w="11430"/>
                <a:solidFill>
                  <a:srgbClr val="03D1ED"/>
                </a:solidFill>
                <a:effectLst>
                  <a:outerShdw blurRad="76200" dist="50800" dir="5400000" algn="tl" rotWithShape="0">
                    <a:srgbClr val="000000">
                      <a:alpha val="65000"/>
                    </a:srgbClr>
                  </a:outerShdw>
                </a:effectLst>
              </a:rPr>
              <a:t>Conversion</a:t>
            </a:r>
            <a:endParaRPr lang="en-US" sz="3400" b="1" spc="50" dirty="0">
              <a:ln w="11430"/>
              <a:solidFill>
                <a:srgbClr val="03D1ED"/>
              </a:solidFill>
              <a:effectLst>
                <a:outerShdw blurRad="76200" dist="50800" dir="5400000" algn="tl" rotWithShape="0">
                  <a:srgbClr val="000000">
                    <a:alpha val="65000"/>
                  </a:srgbClr>
                </a:outerShdw>
              </a:effectLst>
            </a:endParaRPr>
          </a:p>
        </p:txBody>
      </p:sp>
      <p:sp>
        <p:nvSpPr>
          <p:cNvPr id="3" name="TextBox 2"/>
          <p:cNvSpPr txBox="1"/>
          <p:nvPr/>
        </p:nvSpPr>
        <p:spPr>
          <a:xfrm>
            <a:off x="141025" y="613447"/>
            <a:ext cx="4574410" cy="3323987"/>
          </a:xfrm>
          <a:prstGeom prst="rect">
            <a:avLst/>
          </a:prstGeom>
          <a:noFill/>
        </p:spPr>
        <p:txBody>
          <a:bodyPr wrap="square" lIns="0" tIns="0" rIns="0" bIns="0" rtlCol="0">
            <a:spAutoFit/>
          </a:bodyPr>
          <a:lstStyle/>
          <a:p>
            <a:pPr>
              <a:lnSpc>
                <a:spcPct val="90000"/>
              </a:lnSpc>
            </a:pPr>
            <a:r>
              <a:rPr lang="en-US" sz="2400" b="1" dirty="0">
                <a:solidFill>
                  <a:prstClr val="black"/>
                </a:solidFill>
              </a:rPr>
              <a:t>Energy use:</a:t>
            </a:r>
            <a:r>
              <a:rPr lang="en-US" sz="2400" dirty="0">
                <a:solidFill>
                  <a:prstClr val="black"/>
                </a:solidFill>
              </a:rPr>
              <a:t>    All societies use energy to carry out  activities they believe are important.    This includes transportation, lighting, construction, entertainment, and much more.   Even though energy is said to be consumed, the truth is the energy was just converted to another  form.   </a:t>
            </a:r>
            <a:r>
              <a:rPr lang="en-US" sz="2400" dirty="0">
                <a:solidFill>
                  <a:prstClr val="black"/>
                </a:solidFill>
              </a:rPr>
              <a:t>For example, the plane started with thousands of </a:t>
            </a:r>
          </a:p>
        </p:txBody>
      </p:sp>
      <p:pic>
        <p:nvPicPr>
          <p:cNvPr id="4" name="Picture 4" descr="https://upload.wikimedia.org/wikipedia/commons/3/3d/Corsair_Airbus_A330_at_SXM_Bidini.jpg"/>
          <p:cNvPicPr>
            <a:picLocks noChangeAspect="1" noChangeArrowheads="1"/>
          </p:cNvPicPr>
          <p:nvPr/>
        </p:nvPicPr>
        <p:blipFill>
          <a:blip r:embed="rId2" cstate="print"/>
          <a:srcRect/>
          <a:stretch>
            <a:fillRect/>
          </a:stretch>
        </p:blipFill>
        <p:spPr bwMode="auto">
          <a:xfrm>
            <a:off x="4754567" y="686208"/>
            <a:ext cx="4389433" cy="2998285"/>
          </a:xfrm>
          <a:prstGeom prst="rect">
            <a:avLst/>
          </a:prstGeom>
          <a:noFill/>
        </p:spPr>
      </p:pic>
      <p:sp>
        <p:nvSpPr>
          <p:cNvPr id="5" name="TextBox 4"/>
          <p:cNvSpPr txBox="1"/>
          <p:nvPr/>
        </p:nvSpPr>
        <p:spPr>
          <a:xfrm>
            <a:off x="143435" y="3905599"/>
            <a:ext cx="9009529" cy="997196"/>
          </a:xfrm>
          <a:prstGeom prst="rect">
            <a:avLst/>
          </a:prstGeom>
          <a:noFill/>
        </p:spPr>
        <p:txBody>
          <a:bodyPr wrap="square" lIns="0" tIns="0" rIns="0" bIns="0" rtlCol="0">
            <a:spAutoFit/>
          </a:bodyPr>
          <a:lstStyle/>
          <a:p>
            <a:pPr>
              <a:lnSpc>
                <a:spcPct val="90000"/>
              </a:lnSpc>
            </a:pPr>
            <a:r>
              <a:rPr lang="en-US" sz="2400" dirty="0" smtClean="0">
                <a:solidFill>
                  <a:prstClr val="black"/>
                </a:solidFill>
              </a:rPr>
              <a:t>gallons </a:t>
            </a:r>
            <a:r>
              <a:rPr lang="en-US" sz="2400" dirty="0">
                <a:solidFill>
                  <a:prstClr val="black"/>
                </a:solidFill>
              </a:rPr>
              <a:t>of fuel (chemical energy) that gets consumed in flight.  However, that energy is not gone but remains as mostly thermal energy in the air where the exhaust left the plane.  </a:t>
            </a:r>
            <a:endParaRPr lang="en-US" sz="2400" dirty="0">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chemistryland.com/CHM107Lab/Exp7/Spectroscope/LightsInRoom.jpg"/>
          <p:cNvPicPr>
            <a:picLocks noChangeAspect="1" noChangeArrowheads="1"/>
          </p:cNvPicPr>
          <p:nvPr/>
        </p:nvPicPr>
        <p:blipFill>
          <a:blip r:embed="rId2" cstate="print">
            <a:lum bright="10000"/>
          </a:blip>
          <a:srcRect l="6410"/>
          <a:stretch>
            <a:fillRect/>
          </a:stretch>
        </p:blipFill>
        <p:spPr bwMode="auto">
          <a:xfrm>
            <a:off x="4627513" y="555811"/>
            <a:ext cx="4355122" cy="3493153"/>
          </a:xfrm>
          <a:prstGeom prst="rect">
            <a:avLst/>
          </a:prstGeom>
          <a:noFill/>
        </p:spPr>
      </p:pic>
      <p:sp>
        <p:nvSpPr>
          <p:cNvPr id="3" name="TextBox 2"/>
          <p:cNvSpPr txBox="1"/>
          <p:nvPr/>
        </p:nvSpPr>
        <p:spPr>
          <a:xfrm>
            <a:off x="152399" y="594723"/>
            <a:ext cx="4320989" cy="3490186"/>
          </a:xfrm>
          <a:prstGeom prst="rect">
            <a:avLst/>
          </a:prstGeom>
          <a:noFill/>
        </p:spPr>
        <p:txBody>
          <a:bodyPr wrap="square" lIns="0" tIns="0" rIns="0" bIns="0" rtlCol="0">
            <a:spAutoFit/>
          </a:bodyPr>
          <a:lstStyle/>
          <a:p>
            <a:pPr>
              <a:lnSpc>
                <a:spcPct val="90000"/>
              </a:lnSpc>
            </a:pPr>
            <a:r>
              <a:rPr lang="en-US" sz="2800" dirty="0">
                <a:solidFill>
                  <a:prstClr val="black"/>
                </a:solidFill>
              </a:rPr>
              <a:t>Another example, is when we  use  </a:t>
            </a:r>
            <a:r>
              <a:rPr lang="en-US" sz="2800" dirty="0" smtClean="0">
                <a:solidFill>
                  <a:prstClr val="black"/>
                </a:solidFill>
              </a:rPr>
              <a:t>lights around </a:t>
            </a:r>
            <a:r>
              <a:rPr lang="en-US" sz="2800" dirty="0">
                <a:solidFill>
                  <a:prstClr val="black"/>
                </a:solidFill>
              </a:rPr>
              <a:t>the home. </a:t>
            </a:r>
            <a:r>
              <a:rPr lang="en-US" sz="2800" dirty="0">
                <a:solidFill>
                  <a:prstClr val="black"/>
                </a:solidFill>
              </a:rPr>
              <a:t>We think we are “burning up” electricity.    </a:t>
            </a:r>
            <a:r>
              <a:rPr lang="en-US" sz="2800" dirty="0">
                <a:solidFill>
                  <a:prstClr val="black"/>
                </a:solidFill>
              </a:rPr>
              <a:t>But even when we turn off the lights, the energy </a:t>
            </a:r>
            <a:r>
              <a:rPr lang="en-US" sz="2800" dirty="0" smtClean="0">
                <a:solidFill>
                  <a:prstClr val="black"/>
                </a:solidFill>
              </a:rPr>
              <a:t>used while the lights were on </a:t>
            </a:r>
            <a:r>
              <a:rPr lang="en-US" sz="2800" dirty="0">
                <a:solidFill>
                  <a:prstClr val="black"/>
                </a:solidFill>
              </a:rPr>
              <a:t>is still there.    It’s still around as extra heat in the room.   </a:t>
            </a:r>
            <a:endParaRPr lang="en-US" sz="2800" dirty="0">
              <a:solidFill>
                <a:prstClr val="blac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6916" y="102446"/>
            <a:ext cx="5531224" cy="4321183"/>
          </a:xfrm>
          <a:prstGeom prst="rect">
            <a:avLst/>
          </a:prstGeom>
          <a:noFill/>
        </p:spPr>
        <p:txBody>
          <a:bodyPr wrap="square" lIns="0" tIns="0" rIns="0" bIns="0" rtlCol="0">
            <a:spAutoFit/>
          </a:bodyPr>
          <a:lstStyle/>
          <a:p>
            <a:pPr>
              <a:lnSpc>
                <a:spcPct val="90000"/>
              </a:lnSpc>
            </a:pPr>
            <a:r>
              <a:rPr lang="en-US" sz="2400" b="1" spc="-30" dirty="0">
                <a:solidFill>
                  <a:prstClr val="black"/>
                </a:solidFill>
              </a:rPr>
              <a:t>Conversion example :</a:t>
            </a:r>
            <a:r>
              <a:rPr lang="en-US" sz="2400" spc="-30" dirty="0" smtClean="0">
                <a:solidFill>
                  <a:prstClr val="black"/>
                </a:solidFill>
              </a:rPr>
              <a:t>     </a:t>
            </a:r>
            <a:r>
              <a:rPr lang="en-US" sz="2400" spc="-30" dirty="0">
                <a:solidFill>
                  <a:prstClr val="black"/>
                </a:solidFill>
              </a:rPr>
              <a:t>Sunshine (radiant energy) is absorbed by ancient algae to make sugar (chemical energy).   </a:t>
            </a:r>
            <a:r>
              <a:rPr lang="en-US" sz="2400" spc="-30" dirty="0">
                <a:solidFill>
                  <a:prstClr val="black"/>
                </a:solidFill>
              </a:rPr>
              <a:t>Over time this transforms to petroleum, which contains gasoline (still chemical energy).     In a car’s engine, combustion of gasoline &amp; oxygen makes H</a:t>
            </a:r>
            <a:r>
              <a:rPr lang="en-US" sz="2400" spc="-30" baseline="-25000" dirty="0">
                <a:solidFill>
                  <a:prstClr val="black"/>
                </a:solidFill>
              </a:rPr>
              <a:t>2</a:t>
            </a:r>
            <a:r>
              <a:rPr lang="en-US" sz="2400" spc="-30" dirty="0">
                <a:solidFill>
                  <a:prstClr val="black"/>
                </a:solidFill>
              </a:rPr>
              <a:t>O and CO</a:t>
            </a:r>
            <a:r>
              <a:rPr lang="en-US" sz="2400" spc="-30" baseline="-25000" dirty="0">
                <a:solidFill>
                  <a:prstClr val="black"/>
                </a:solidFill>
              </a:rPr>
              <a:t>2</a:t>
            </a:r>
            <a:r>
              <a:rPr lang="en-US" sz="2400" spc="-30" dirty="0">
                <a:solidFill>
                  <a:prstClr val="black"/>
                </a:solidFill>
              </a:rPr>
              <a:t>.   The breaking of gasoline bonds  converts </a:t>
            </a:r>
            <a:r>
              <a:rPr lang="en-US" sz="2400" b="1" spc="-30" dirty="0">
                <a:solidFill>
                  <a:prstClr val="black"/>
                </a:solidFill>
              </a:rPr>
              <a:t>chemical energy</a:t>
            </a:r>
            <a:r>
              <a:rPr lang="en-US" sz="2400" spc="-30" dirty="0">
                <a:solidFill>
                  <a:prstClr val="black"/>
                </a:solidFill>
              </a:rPr>
              <a:t> to </a:t>
            </a:r>
            <a:r>
              <a:rPr lang="en-US" sz="2400" b="1" spc="-30" dirty="0">
                <a:solidFill>
                  <a:prstClr val="black"/>
                </a:solidFill>
              </a:rPr>
              <a:t>thermal energy</a:t>
            </a:r>
            <a:r>
              <a:rPr lang="en-US" sz="2400" spc="-30" dirty="0">
                <a:solidFill>
                  <a:prstClr val="black"/>
                </a:solidFill>
              </a:rPr>
              <a:t> which  heats up the H</a:t>
            </a:r>
            <a:r>
              <a:rPr lang="en-US" sz="2400" spc="-30" baseline="-25000" dirty="0">
                <a:solidFill>
                  <a:prstClr val="black"/>
                </a:solidFill>
              </a:rPr>
              <a:t>2</a:t>
            </a:r>
            <a:r>
              <a:rPr lang="en-US" sz="2400" spc="-30" dirty="0">
                <a:solidFill>
                  <a:prstClr val="black"/>
                </a:solidFill>
              </a:rPr>
              <a:t>O and CO</a:t>
            </a:r>
            <a:r>
              <a:rPr lang="en-US" sz="2400" spc="-30" baseline="-25000" dirty="0">
                <a:solidFill>
                  <a:prstClr val="black"/>
                </a:solidFill>
              </a:rPr>
              <a:t>2</a:t>
            </a:r>
            <a:r>
              <a:rPr lang="en-US" sz="2400" spc="-30" dirty="0">
                <a:solidFill>
                  <a:prstClr val="black"/>
                </a:solidFill>
              </a:rPr>
              <a:t> gases causing high pressure in the cylinder.    High pressure pushes the piston down (</a:t>
            </a:r>
            <a:r>
              <a:rPr lang="en-US" sz="2400" b="1" spc="-30" dirty="0">
                <a:solidFill>
                  <a:prstClr val="black"/>
                </a:solidFill>
              </a:rPr>
              <a:t>mechanical energy</a:t>
            </a:r>
            <a:r>
              <a:rPr lang="en-US" sz="2400" spc="-30" dirty="0">
                <a:solidFill>
                  <a:prstClr val="black"/>
                </a:solidFill>
              </a:rPr>
              <a:t>) which spins the crankshaft (</a:t>
            </a:r>
            <a:r>
              <a:rPr lang="en-US" sz="2400" b="1" spc="-30" dirty="0">
                <a:solidFill>
                  <a:prstClr val="black"/>
                </a:solidFill>
              </a:rPr>
              <a:t>kinetic energy</a:t>
            </a:r>
            <a:r>
              <a:rPr lang="en-US" sz="2400" spc="-30" dirty="0">
                <a:solidFill>
                  <a:prstClr val="black"/>
                </a:solidFill>
              </a:rPr>
              <a:t>).  </a:t>
            </a:r>
            <a:r>
              <a:rPr lang="en-US" sz="2400" spc="-30" dirty="0">
                <a:solidFill>
                  <a:prstClr val="black"/>
                </a:solidFill>
              </a:rPr>
              <a:t>About 80% of the </a:t>
            </a:r>
          </a:p>
        </p:txBody>
      </p:sp>
      <p:pic>
        <p:nvPicPr>
          <p:cNvPr id="3" name="Picture 14" descr="http://www.energy-without-carbon.org/sites/default/files/ICE%203%204stroke%20diag.jpg"/>
          <p:cNvPicPr>
            <a:picLocks noChangeAspect="1" noChangeArrowheads="1"/>
          </p:cNvPicPr>
          <p:nvPr/>
        </p:nvPicPr>
        <p:blipFill>
          <a:blip r:embed="rId2" cstate="print"/>
          <a:srcRect/>
          <a:stretch>
            <a:fillRect/>
          </a:stretch>
        </p:blipFill>
        <p:spPr bwMode="auto">
          <a:xfrm>
            <a:off x="95211" y="125505"/>
            <a:ext cx="3401021" cy="4132729"/>
          </a:xfrm>
          <a:prstGeom prst="rect">
            <a:avLst/>
          </a:prstGeom>
          <a:noFill/>
        </p:spPr>
      </p:pic>
      <p:sp>
        <p:nvSpPr>
          <p:cNvPr id="4" name="TextBox 3"/>
          <p:cNvSpPr txBox="1"/>
          <p:nvPr/>
        </p:nvSpPr>
        <p:spPr>
          <a:xfrm>
            <a:off x="107576" y="4327153"/>
            <a:ext cx="8901952" cy="2326791"/>
          </a:xfrm>
          <a:prstGeom prst="rect">
            <a:avLst/>
          </a:prstGeom>
          <a:noFill/>
        </p:spPr>
        <p:txBody>
          <a:bodyPr wrap="square" lIns="0" tIns="0" rIns="0" bIns="0" rtlCol="0">
            <a:spAutoFit/>
          </a:bodyPr>
          <a:lstStyle/>
          <a:p>
            <a:pPr>
              <a:lnSpc>
                <a:spcPct val="90000"/>
              </a:lnSpc>
            </a:pPr>
            <a:r>
              <a:rPr lang="en-US" sz="2400" spc="-30" dirty="0" smtClean="0">
                <a:solidFill>
                  <a:prstClr val="black"/>
                </a:solidFill>
              </a:rPr>
              <a:t>energy </a:t>
            </a:r>
            <a:r>
              <a:rPr lang="en-US" sz="2400" spc="-30" dirty="0">
                <a:solidFill>
                  <a:prstClr val="black"/>
                </a:solidFill>
              </a:rPr>
              <a:t>from combustion exits the tail pipe and radiator and is </a:t>
            </a:r>
            <a:r>
              <a:rPr lang="en-US" sz="2400" spc="-30" dirty="0" smtClean="0">
                <a:solidFill>
                  <a:prstClr val="black"/>
                </a:solidFill>
              </a:rPr>
              <a:t>wasted as heat.    Energy </a:t>
            </a:r>
            <a:r>
              <a:rPr lang="en-US" sz="2400" spc="-30" dirty="0">
                <a:solidFill>
                  <a:prstClr val="black"/>
                </a:solidFill>
              </a:rPr>
              <a:t>of the spinning crankshaft transfers to the wheels causing the car to move (</a:t>
            </a:r>
            <a:r>
              <a:rPr lang="en-US" sz="2400" b="1" spc="-30" dirty="0">
                <a:solidFill>
                  <a:prstClr val="black"/>
                </a:solidFill>
              </a:rPr>
              <a:t>kinetic energy</a:t>
            </a:r>
            <a:r>
              <a:rPr lang="en-US" sz="2400" spc="-30" dirty="0">
                <a:solidFill>
                  <a:prstClr val="black"/>
                </a:solidFill>
              </a:rPr>
              <a:t>).   </a:t>
            </a:r>
            <a:r>
              <a:rPr lang="en-US" sz="2400" spc="-30" dirty="0">
                <a:solidFill>
                  <a:prstClr val="black"/>
                </a:solidFill>
              </a:rPr>
              <a:t>A moving car pushes against the air causing the air to move faster.  That ends up heating the air (</a:t>
            </a:r>
            <a:r>
              <a:rPr lang="en-US" sz="2400" b="1" spc="-30" dirty="0">
                <a:solidFill>
                  <a:prstClr val="black"/>
                </a:solidFill>
              </a:rPr>
              <a:t>thermal energy)</a:t>
            </a:r>
            <a:r>
              <a:rPr lang="en-US" sz="2400" spc="-30" dirty="0">
                <a:solidFill>
                  <a:prstClr val="black"/>
                </a:solidFill>
              </a:rPr>
              <a:t>.  Unless a car is driving up hill, about 99% of the original chemical energy from gasoline becomes thermal energy.   Thermal energy is usually the </a:t>
            </a:r>
            <a:r>
              <a:rPr lang="en-US" sz="2400" b="1" spc="-30" dirty="0">
                <a:solidFill>
                  <a:prstClr val="black"/>
                </a:solidFill>
              </a:rPr>
              <a:t>last</a:t>
            </a:r>
            <a:r>
              <a:rPr lang="en-US" sz="2400" spc="-30" dirty="0">
                <a:solidFill>
                  <a:prstClr val="black"/>
                </a:solidFill>
              </a:rPr>
              <a:t> form of energy that results from using other forms of energy.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guide2free.com/wp-content/uploads/2013/04/Consumer-electronics.jpg"/>
          <p:cNvPicPr>
            <a:picLocks noChangeAspect="1" noChangeArrowheads="1"/>
          </p:cNvPicPr>
          <p:nvPr/>
        </p:nvPicPr>
        <p:blipFill>
          <a:blip r:embed="rId2" cstate="print">
            <a:lum bright="10000"/>
          </a:blip>
          <a:srcRect/>
          <a:stretch>
            <a:fillRect/>
          </a:stretch>
        </p:blipFill>
        <p:spPr bwMode="auto">
          <a:xfrm>
            <a:off x="147447" y="4595566"/>
            <a:ext cx="3366717" cy="2262434"/>
          </a:xfrm>
          <a:prstGeom prst="rect">
            <a:avLst/>
          </a:prstGeom>
          <a:noFill/>
        </p:spPr>
      </p:pic>
      <p:pic>
        <p:nvPicPr>
          <p:cNvPr id="3" name="Picture 6" descr="https://www.transportation.gov/sites/dot.gov/files/pictures/Collage-1.png"/>
          <p:cNvPicPr>
            <a:picLocks noChangeAspect="1" noChangeArrowheads="1"/>
          </p:cNvPicPr>
          <p:nvPr/>
        </p:nvPicPr>
        <p:blipFill>
          <a:blip r:embed="rId3" cstate="print">
            <a:lum bright="10000"/>
          </a:blip>
          <a:srcRect/>
          <a:stretch>
            <a:fillRect/>
          </a:stretch>
        </p:blipFill>
        <p:spPr bwMode="auto">
          <a:xfrm>
            <a:off x="172495" y="-25063"/>
            <a:ext cx="3316622" cy="2155804"/>
          </a:xfrm>
          <a:prstGeom prst="rect">
            <a:avLst/>
          </a:prstGeom>
          <a:noFill/>
        </p:spPr>
      </p:pic>
      <p:pic>
        <p:nvPicPr>
          <p:cNvPr id="4" name="Picture 8" descr="https://c1.staticflickr.com/1/208/522798389_a5e7c2041c_b.jpg"/>
          <p:cNvPicPr>
            <a:picLocks noChangeAspect="1" noChangeArrowheads="1"/>
          </p:cNvPicPr>
          <p:nvPr/>
        </p:nvPicPr>
        <p:blipFill>
          <a:blip r:embed="rId4" cstate="print">
            <a:lum bright="10000"/>
          </a:blip>
          <a:srcRect/>
          <a:stretch>
            <a:fillRect/>
          </a:stretch>
        </p:blipFill>
        <p:spPr bwMode="auto">
          <a:xfrm>
            <a:off x="170503" y="2252502"/>
            <a:ext cx="3320604" cy="2221303"/>
          </a:xfrm>
          <a:prstGeom prst="rect">
            <a:avLst/>
          </a:prstGeom>
          <a:noFill/>
        </p:spPr>
      </p:pic>
      <p:sp>
        <p:nvSpPr>
          <p:cNvPr id="5" name="TextBox 4"/>
          <p:cNvSpPr txBox="1"/>
          <p:nvPr/>
        </p:nvSpPr>
        <p:spPr>
          <a:xfrm>
            <a:off x="3648635" y="0"/>
            <a:ext cx="5325035" cy="4653582"/>
          </a:xfrm>
          <a:prstGeom prst="rect">
            <a:avLst/>
          </a:prstGeom>
          <a:noFill/>
        </p:spPr>
        <p:txBody>
          <a:bodyPr wrap="square" lIns="0" tIns="0" rIns="0" bIns="0" rtlCol="0">
            <a:spAutoFit/>
          </a:bodyPr>
          <a:lstStyle/>
          <a:p>
            <a:pPr>
              <a:lnSpc>
                <a:spcPct val="90000"/>
              </a:lnSpc>
            </a:pPr>
            <a:r>
              <a:rPr lang="en-US" sz="2400" b="1" dirty="0">
                <a:solidFill>
                  <a:prstClr val="black"/>
                </a:solidFill>
              </a:rPr>
              <a:t>Waste Heat:</a:t>
            </a:r>
            <a:r>
              <a:rPr lang="en-US" sz="2400" dirty="0">
                <a:solidFill>
                  <a:prstClr val="black"/>
                </a:solidFill>
              </a:rPr>
              <a:t>    Energy is used for many things such as transportation, lights, and the running of our appliances and entertainment devices.  Unfortunately, much of this energy gets converted to heat that wasn’t wanted.  So that is </a:t>
            </a:r>
            <a:r>
              <a:rPr lang="en-US" sz="2400" b="1" dirty="0">
                <a:solidFill>
                  <a:prstClr val="black"/>
                </a:solidFill>
              </a:rPr>
              <a:t>waste heat</a:t>
            </a:r>
            <a:r>
              <a:rPr lang="en-US" sz="2400" dirty="0">
                <a:solidFill>
                  <a:prstClr val="black"/>
                </a:solidFill>
              </a:rPr>
              <a:t>.   For example, a camcorder uses battery power to record video and to display it on the screen; however, electrical resistance in the electronics causes the camcorder to heat up.  So some of the battery power (chemical energy) gets wasted in heating up the camcorder.  Unless you had cold hands, this extra heat is a waste of energy.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2915</TotalTime>
  <Words>2668</Words>
  <Application>Microsoft Office PowerPoint</Application>
  <PresentationFormat>On-screen Show (4:3)</PresentationFormat>
  <Paragraphs>79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Costello</dc:creator>
  <cp:lastModifiedBy>Ken Costello</cp:lastModifiedBy>
  <cp:revision>15</cp:revision>
  <dcterms:created xsi:type="dcterms:W3CDTF">2016-04-16T04:40:22Z</dcterms:created>
  <dcterms:modified xsi:type="dcterms:W3CDTF">2016-04-18T05:15:40Z</dcterms:modified>
</cp:coreProperties>
</file>